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9" r:id="rId2"/>
    <p:sldId id="257" r:id="rId3"/>
    <p:sldId id="258" r:id="rId4"/>
    <p:sldId id="282" r:id="rId5"/>
    <p:sldId id="261" r:id="rId6"/>
    <p:sldId id="262" r:id="rId7"/>
    <p:sldId id="263" r:id="rId8"/>
    <p:sldId id="280" r:id="rId9"/>
    <p:sldId id="264" r:id="rId10"/>
    <p:sldId id="265" r:id="rId11"/>
    <p:sldId id="275" r:id="rId12"/>
    <p:sldId id="274" r:id="rId13"/>
    <p:sldId id="266" r:id="rId14"/>
    <p:sldId id="267" r:id="rId15"/>
    <p:sldId id="276" r:id="rId16"/>
    <p:sldId id="270" r:id="rId17"/>
    <p:sldId id="271" r:id="rId18"/>
    <p:sldId id="268" r:id="rId19"/>
    <p:sldId id="277" r:id="rId20"/>
    <p:sldId id="273" r:id="rId21"/>
    <p:sldId id="278" r:id="rId22"/>
    <p:sldId id="279" r:id="rId23"/>
    <p:sldId id="281" r:id="rId24"/>
    <p:sldId id="283" r:id="rId25"/>
    <p:sldId id="272" r:id="rId26"/>
    <p:sldId id="285" r:id="rId27"/>
    <p:sldId id="290" r:id="rId28"/>
    <p:sldId id="284" r:id="rId29"/>
    <p:sldId id="286" r:id="rId30"/>
    <p:sldId id="287" r:id="rId31"/>
    <p:sldId id="288" r:id="rId32"/>
    <p:sldId id="289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RI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6DD7E8-3A2C-460A-91A9-03418035C6CA}" type="datetimeFigureOut">
              <a:rPr lang="he-IL" smtClean="0"/>
              <a:t>ו'/סיון/תשע"ג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F6608E-3ED2-4EEE-A9C5-03B18E9B5B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2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BA75-C65B-4C14-A504-35F0129AB453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28C4-E7E8-4C0A-8702-A3ED51AB5C17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93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84AA-3374-4A09-B300-05C3ECAB0CCC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2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C83-4997-4AFD-B8A8-3CB63CD0A3FF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0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F12E-7EDC-42B8-9E57-5810FCD27DA4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1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684-1163-48F1-8446-5ADF8C40D3EE}" type="datetime8">
              <a:rPr lang="he-IL" smtClean="0"/>
              <a:t>15 מאי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5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D38A-67C7-4E48-9357-4DE71821D989}" type="datetime8">
              <a:rPr lang="he-IL" smtClean="0"/>
              <a:t>15 מאי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3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F23E-3925-44A2-BFAB-BAF62934A1B6}" type="datetime8">
              <a:rPr lang="he-IL" smtClean="0"/>
              <a:t>15 מאי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9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6C70-4D99-4133-ADB2-D0BB6F4E7AD7}" type="datetime8">
              <a:rPr lang="he-IL" smtClean="0"/>
              <a:t>15 מאי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9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4BA-3732-4C2C-9042-E1CB4A8CB016}" type="datetime8">
              <a:rPr lang="he-IL" smtClean="0"/>
              <a:t>15 מאי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6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8C40-235D-4970-9A26-F3BCFCFA06FB}" type="datetime8">
              <a:rPr lang="he-IL" smtClean="0"/>
              <a:t>15 מאי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8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E495-0995-4861-AACC-E7EDE5EB36B2}" type="datetime8">
              <a:rPr lang="he-IL" smtClean="0"/>
              <a:t>15 מאי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460F-4F27-44F8-8389-F3B9E39AF6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1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3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jpeg"/><Relationship Id="rId7" Type="http://schemas.openxmlformats.org/officeDocument/2006/relationships/hyperlink" Target="http://www.listal.com/viewimage/28704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al.com/viewimage/28704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5.gif"/><Relationship Id="rId3" Type="http://schemas.microsoft.com/office/2007/relationships/media" Target="../media/media3.wav"/><Relationship Id="rId7" Type="http://schemas.openxmlformats.org/officeDocument/2006/relationships/image" Target="../media/image30.jpeg"/><Relationship Id="rId12" Type="http://schemas.openxmlformats.org/officeDocument/2006/relationships/image" Target="../media/image34.gif"/><Relationship Id="rId2" Type="http://schemas.openxmlformats.org/officeDocument/2006/relationships/audio" Target="../media/media2.wav"/><Relationship Id="rId16" Type="http://schemas.openxmlformats.org/officeDocument/2006/relationships/audio" Target="../media/audio1.wav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33.gi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32.gif"/><Relationship Id="rId4" Type="http://schemas.openxmlformats.org/officeDocument/2006/relationships/audio" Target="../media/media3.wav"/><Relationship Id="rId9" Type="http://schemas.openxmlformats.org/officeDocument/2006/relationships/image" Target="../media/image6.jpeg"/><Relationship Id="rId1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8.gif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515/cache/hoh-rain-forest-olympic-national-park_51546_990x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87"/>
            <a:ext cx="9154263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4536415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יַעֲרוֹת </a:t>
            </a:r>
            <a:r>
              <a:rPr lang="he-IL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הַגֶּשֶׁם</a:t>
            </a:r>
          </a:p>
        </p:txBody>
      </p:sp>
    </p:spTree>
    <p:extLst>
      <p:ext uri="{BB962C8B-B14F-4D97-AF65-F5344CB8AC3E}">
        <p14:creationId xmlns:p14="http://schemas.microsoft.com/office/powerpoint/2010/main" val="10731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yaymicro.com/wp-content/uploads/2009/11/cartoon_cruise_ship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5974196"/>
            <a:ext cx="9143999" cy="5040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effectLst/>
              </a:rPr>
              <a:t>פֶלִיקְס הִצְטָרֵף לַמִּשְׁלַחַת </a:t>
            </a:r>
            <a:r>
              <a:rPr lang="he-IL" sz="4400" b="1" cap="none" spc="0" dirty="0" smtClean="0">
                <a:ln w="11430"/>
                <a:solidFill>
                  <a:schemeClr val="bg1"/>
                </a:solidFill>
                <a:effectLst/>
              </a:rPr>
              <a:t>.</a:t>
            </a:r>
          </a:p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www.clipartguide.com/_named_clipart_images/0511-0801-1513-1653_Mad_Scientist_clipart_ima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1232399"/>
            <a:ext cx="1724332" cy="1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4.bp.blogspot.com/-gEJwmT6G2fg/TdA2jB5dO0I/AAAAAAAAAPs/8ssv000y7Io/s1600/science+rul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562"/>
            <a:ext cx="1152128" cy="19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romomagazine.co.il/page/image1/1509/_____________________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0813" y="1772815"/>
            <a:ext cx="2591799" cy="1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dn.graphicsfactory.com/clip-art/image_files/image/9/1308869-job_3172007-065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95" y="692696"/>
            <a:ext cx="1473658" cy="16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 rot="477147">
            <a:off x="2691462" y="3712492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אֶל יַעֲרוֹת הַגֶּשֶׁם</a:t>
            </a:r>
          </a:p>
        </p:txBody>
      </p:sp>
      <p:pic>
        <p:nvPicPr>
          <p:cNvPr id="9218" name="Picture 2" descr="http://us.123rf.com/400wm/400/400/pkdinkar/pkdinkar1109/pkdinkar110900034/10551393-cartoon-scientist-on-a-white-backgroun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1" y="759370"/>
            <a:ext cx="2773554" cy="2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9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5948" y="332656"/>
            <a:ext cx="7632848" cy="1143000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פֶלִיקְס כּוֹתֵב לְסוֹפִי </a:t>
            </a:r>
            <a:r>
              <a:rPr lang="he-IL" sz="4800" b="1" dirty="0" smtClean="0">
                <a:cs typeface="+mn-cs"/>
              </a:rPr>
              <a:t>מִכְתָּב </a:t>
            </a:r>
            <a:r>
              <a:rPr lang="he-IL" sz="4800" b="1" dirty="0">
                <a:cs typeface="+mn-cs"/>
              </a:rPr>
              <a:t>וּמְסַפֵּר לָהּ עַל </a:t>
            </a:r>
            <a:r>
              <a:rPr lang="he-IL" sz="4800" b="1" dirty="0" smtClean="0">
                <a:cs typeface="+mn-cs"/>
              </a:rPr>
              <a:t>הַמַּסָּע:</a:t>
            </a:r>
            <a:endParaRPr lang="he-IL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2050" name="Picture 2" descr="http://www.grinningplanet.com/2003/business-letter/writing-business-letter-copyrigh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176464" cy="38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2" r="27189" b="30015"/>
          <a:stretch/>
        </p:blipFill>
        <p:spPr bwMode="auto">
          <a:xfrm flipH="1">
            <a:off x="3320792" y="1772816"/>
            <a:ext cx="2423160" cy="23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yaymicro.com/wp-content/uploads/2009/11/cartoon_cruise_ship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5974196"/>
            <a:ext cx="9143999" cy="5040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</a:rPr>
              <a:t>מָה הַחוֹקְרִים לוֹקְחִים אִתָּם ?</a:t>
            </a:r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www.clipartguide.com/_named_clipart_images/0511-0801-1513-1653_Mad_Scientist_clipart_ima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1232399"/>
            <a:ext cx="1724332" cy="1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4.bp.blogspot.com/-gEJwmT6G2fg/TdA2jB5dO0I/AAAAAAAAAPs/8ssv000y7Io/s1600/science+rul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562"/>
            <a:ext cx="1152128" cy="19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romomagazine.co.il/page/image1/1509/_____________________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0813" y="1772815"/>
            <a:ext cx="2591799" cy="1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dn.graphicsfactory.com/clip-art/image_files/image/9/1308869-job_3172007-065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95" y="692696"/>
            <a:ext cx="1473658" cy="16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 rot="477147">
            <a:off x="2691462" y="3712492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אֶל יַעֲרוֹת הַגֶּשֶׁם</a:t>
            </a:r>
          </a:p>
        </p:txBody>
      </p:sp>
      <p:pic>
        <p:nvPicPr>
          <p:cNvPr id="9218" name="Picture 2" descr="http://us.123rf.com/400wm/400/400/pkdinkar/pkdinkar1109/pkdinkar110900034/10551393-cartoon-scientist-on-a-white-backgroun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27" y="898132"/>
            <a:ext cx="2773554" cy="2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9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33928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dirty="0">
                <a:cs typeface="+mn-cs"/>
              </a:rPr>
              <a:t>מַכְשִׁירִים מְשֻׁנִּים</a:t>
            </a:r>
          </a:p>
        </p:txBody>
      </p:sp>
      <p:pic>
        <p:nvPicPr>
          <p:cNvPr id="10242" name="Picture 2" descr="http://www.bradfitzpatrick.com/store/images/products/st005-cartoon-science-t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96752"/>
            <a:ext cx="680424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0244" name="Picture 4" descr="http://www.how-to-draw-funny-cartoons.com/image-files/cartoon-telescope-0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47232"/>
            <a:ext cx="3810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yaymicro.com/wp-content/uploads/2009/11/cartoon_cruise_ship_bo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8256"/>
          <a:stretch/>
        </p:blipFill>
        <p:spPr bwMode="auto">
          <a:xfrm>
            <a:off x="-1" y="-603449"/>
            <a:ext cx="9135185" cy="898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4986290" y="-229494"/>
            <a:ext cx="4148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7200" b="1" dirty="0"/>
              <a:t>מִצְרְכֵי מָזוֹן</a:t>
            </a:r>
          </a:p>
        </p:txBody>
      </p:sp>
      <p:pic>
        <p:nvPicPr>
          <p:cNvPr id="11266" name="Picture 2" descr="http://www.toonpool.com/user/1044/files/food_hamper_12401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9193"/>
            <a:ext cx="2655559" cy="22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 rot="477147">
            <a:off x="2691463" y="4781792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אֶל יַעֲרוֹת הַגֶּשֶׁם</a:t>
            </a:r>
          </a:p>
        </p:txBody>
      </p:sp>
    </p:spTree>
    <p:extLst>
      <p:ext uri="{BB962C8B-B14F-4D97-AF65-F5344CB8AC3E}">
        <p14:creationId xmlns:p14="http://schemas.microsoft.com/office/powerpoint/2010/main" val="39780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bN2ywxnW9VQ/TAU4d_pySsI/AAAAAAAAABY/ZsNJT9iGcVU/s320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09"/>
            <a:ext cx="9144000" cy="68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3392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rgbClr val="FF0000"/>
                </a:solidFill>
                <a:cs typeface="+mn-cs"/>
              </a:rPr>
              <a:t>רְשָׁתוֹת נֶגֶד יַתּוּשִׁים וָאֲהָלִים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3076" name="Picture 4" descr="http://2.bp.blogspot.com/_KYm6-l0VGP0/Sq3k_447jmI/AAAAAAAAACs/pfm4YsasAks/s320/%D7%90%D7%95%D7%94%D7%9C%D7%99%D7%9D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335018" cy="43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zap.co.il/manager/guides/itemImages/sml/20090407050022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74" y="1631254"/>
            <a:ext cx="4959882" cy="32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gocamp.co.il/upload/Z2lsYm9h.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585692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515/cache/hoh-rain-forest-olympic-national-park_51546_990x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87"/>
            <a:ext cx="9154263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10386" y="34067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בְּכָל יוֹם יוֹרֵד גֶּשֶׁם בְּמֶשֶׁךְ כַּמָּה שָׁעוֹת. </a:t>
            </a:r>
            <a:endParaRPr lang="he-IL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408852" cy="10801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212"/>
            <a:ext cx="1408852" cy="10801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212"/>
            <a:ext cx="1408852" cy="10801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4996"/>
            <a:ext cx="1408852" cy="1080120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-1" y="14148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מַדּוּעַ קוֹרְאִים </a:t>
            </a:r>
            <a:r>
              <a:rPr lang="he-I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לַמָּקוֹם </a:t>
            </a:r>
            <a:r>
              <a:rPr lang="he-IL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יַעֲרוֹת </a:t>
            </a:r>
            <a:r>
              <a:rPr lang="he-I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הַגֶּשֶׁם?</a:t>
            </a:r>
            <a:endParaRPr lang="he-IL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515/cache/hoh-rain-forest-olympic-national-park_51546_990x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87"/>
            <a:ext cx="9154263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408852" cy="10801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212"/>
            <a:ext cx="1408852" cy="10801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212"/>
            <a:ext cx="1408852" cy="10801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4996"/>
            <a:ext cx="1408852" cy="1080120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323528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solidFill>
                  <a:srgbClr val="FFC000"/>
                </a:solidFill>
                <a:cs typeface="+mn-cs"/>
              </a:rPr>
              <a:t>כָּל שָׁנָה יוֹרְדִים יוֹתֵר מִשְּׁנֵי מֶטְרִים וָחֵצִי שֶׁל גֶּשֶׁם! </a:t>
            </a:r>
            <a:endParaRPr lang="he-IL" sz="54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611560" y="4797152"/>
            <a:ext cx="804317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e-IL" sz="3600" dirty="0">
                <a:solidFill>
                  <a:srgbClr val="FFC000"/>
                </a:solidFill>
                <a:latin typeface="Guttman Yad-Brush" pitchFamily="2" charset="-79"/>
                <a:cs typeface="Guttman Yad-Brush" pitchFamily="2" charset="-79"/>
              </a:rPr>
              <a:t>אִם תָּבוֹאִי פַּעַם לְבַקֵּר כָּאן, אַל תִּשְׁכְּחִי לְהָבִיא אִתָּךָ מַגָּפַיִם, מִטְרִיָּה וּבֶגֶד יָם. 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715948" y="332656"/>
            <a:ext cx="7632848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FFC000"/>
                </a:solidFill>
                <a:cs typeface="+mn-cs"/>
              </a:rPr>
              <a:t>פֶלִיקְס כּוֹתֵב </a:t>
            </a:r>
            <a:r>
              <a:rPr lang="he-IL" sz="4800" b="1" dirty="0" smtClean="0">
                <a:solidFill>
                  <a:srgbClr val="FFC000"/>
                </a:solidFill>
                <a:cs typeface="+mn-cs"/>
              </a:rPr>
              <a:t>לְסוֹפִי:</a:t>
            </a:r>
            <a:endParaRPr lang="he-IL" sz="48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5124" name="Picture 4" descr="http://t1.ftcdn.net/jpg/00/29/22/02/400_F_29220283_s0vBK7GGJWZLxKp4dFma93Rsi8YB0CA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SJCUV0KShLmy9Pi5vh9u27iKDE1noIPy4_n3Ba_szA4bQOEn-qcJVKsYc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50" y="1725784"/>
            <a:ext cx="3198197" cy="31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01.i.aliimg.com/wsphoto/v0/322559119/2-piece-cat-Girls-swimwear-Children-bikini-Swim-suit-Girls-beachwear-bathing-suit-Children-swimwear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16665" r="53718" b="10218"/>
          <a:stretch/>
        </p:blipFill>
        <p:spPr bwMode="auto">
          <a:xfrm rot="21170532">
            <a:off x="323528" y="1725782"/>
            <a:ext cx="2026920" cy="29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x With Tropical Rain Forest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43441" r="59834" b="44773"/>
          <a:stretch/>
        </p:blipFill>
        <p:spPr bwMode="auto">
          <a:xfrm>
            <a:off x="1066335" y="1412776"/>
            <a:ext cx="1433039" cy="780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01.i.aliimg.com/wsphoto/v0/322559119/2-piece-cat-Girls-swimwear-Children-bikini-Swim-suit-Girls-beachwear-bathing-suit-Children-swimwear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16665" r="73524" b="70450"/>
          <a:stretch/>
        </p:blipFill>
        <p:spPr bwMode="auto">
          <a:xfrm rot="429468" flipH="1">
            <a:off x="1367311" y="1678982"/>
            <a:ext cx="537499" cy="5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x With Tropical Rain Forest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43441" r="59834" b="44773"/>
          <a:stretch/>
        </p:blipFill>
        <p:spPr bwMode="auto">
          <a:xfrm>
            <a:off x="1965387" y="1629800"/>
            <a:ext cx="716519" cy="780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95536" y="5080676"/>
            <a:ext cx="8241691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בִּכְלָל לֹא קַר </a:t>
            </a:r>
            <a: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בְּיַעֲרוֹת הַגֶּשֶׁם</a:t>
            </a:r>
            <a:b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</a:br>
            <a: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he-IL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לְהֵפֶךְ, נוֹרָא חַם וְדָבִיק.</a:t>
            </a:r>
            <a:endParaRPr lang="he-I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Sleepy_Jungle_Slumber_preview_whitenoisemp3s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154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inforest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4" y="1628800"/>
            <a:ext cx="9133908" cy="470010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-24340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9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יַעֲרוֹת </a:t>
            </a:r>
            <a:r>
              <a:rPr lang="he-IL" sz="96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הַגֶּשֶׁם</a:t>
            </a:r>
          </a:p>
        </p:txBody>
      </p:sp>
    </p:spTree>
    <p:extLst>
      <p:ext uri="{BB962C8B-B14F-4D97-AF65-F5344CB8AC3E}">
        <p14:creationId xmlns:p14="http://schemas.microsoft.com/office/powerpoint/2010/main" val="3682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rgbClr val="0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הַגֶּשֶׁם </a:t>
            </a:r>
            <a:r>
              <a:rPr lang="he-IL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טוֹב </a:t>
            </a:r>
            <a:r>
              <a:rPr lang="he-IL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לָעֵצִים וְלַצְּמָחִים, וְלָכֵן יַעֲרוֹת הַגֶּשֶׁם הֵם אַחַד הַמְּקוֹמוֹת </a:t>
            </a:r>
            <a:r>
              <a:rPr lang="he-IL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הַיְּרֻקִּים</a:t>
            </a:r>
            <a:r>
              <a:rPr lang="he-IL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בְּיוֹתֵר עַל פְּנֵי כַּדּוּר הָאָרֶץ. </a:t>
            </a:r>
          </a:p>
        </p:txBody>
      </p:sp>
    </p:spTree>
    <p:extLst>
      <p:ext uri="{BB962C8B-B14F-4D97-AF65-F5344CB8AC3E}">
        <p14:creationId xmlns:p14="http://schemas.microsoft.com/office/powerpoint/2010/main" val="19763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סגרת משופעת 5"/>
          <p:cNvSpPr/>
          <p:nvPr/>
        </p:nvSpPr>
        <p:spPr>
          <a:xfrm>
            <a:off x="0" y="0"/>
            <a:ext cx="9144000" cy="6934449"/>
          </a:xfrm>
          <a:prstGeom prst="beve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2292" name="Picture 4" descr="http://www.rfadventures.com/images/School%20Images/rainforest-foli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440824" y="1484784"/>
            <a:ext cx="8091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bg1"/>
                </a:solidFill>
              </a:rPr>
              <a:t>יֵשׁ </a:t>
            </a:r>
            <a:r>
              <a:rPr lang="he-IL" sz="4800" b="1" dirty="0">
                <a:solidFill>
                  <a:schemeClr val="bg1"/>
                </a:solidFill>
              </a:rPr>
              <a:t>צְמָחִים עִם עָלִים עֲנָקִיִּים, בְּאֹרֶךְ שֶׁל כִּמְעַט שְׁלוֹשָׁה מֶטְרִים.</a:t>
            </a:r>
          </a:p>
        </p:txBody>
      </p:sp>
    </p:spTree>
    <p:extLst>
      <p:ext uri="{BB962C8B-B14F-4D97-AF65-F5344CB8AC3E}">
        <p14:creationId xmlns:p14="http://schemas.microsoft.com/office/powerpoint/2010/main" val="30167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611560" y="4797152"/>
            <a:ext cx="804317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שָׁמַעְתִּי מִפַאנִי שֶׁיֵּשׁ אֲנָשִׁים שֶׁכּוֹרְתִים וְשׂוֹרְפִים אֲזוֹרִים שְׁלֵמִים שֶׁל יַעֲרוֹת 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הַגֶּשֶׁם.</a:t>
            </a:r>
            <a:endParaRPr lang="he-IL" sz="3600" dirty="0">
              <a:solidFill>
                <a:srgbClr val="FFC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957151" y="332656"/>
            <a:ext cx="3351996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FFC000"/>
                </a:solidFill>
                <a:cs typeface="+mn-cs"/>
              </a:rPr>
              <a:t>פֶלִיקְס </a:t>
            </a:r>
            <a:r>
              <a:rPr lang="he-IL" sz="4800" b="1" dirty="0" smtClean="0">
                <a:solidFill>
                  <a:srgbClr val="FFC000"/>
                </a:solidFill>
                <a:cs typeface="+mn-cs"/>
              </a:rPr>
              <a:t>כּוֹתֵב:</a:t>
            </a:r>
            <a:endParaRPr lang="he-IL" sz="48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639336" y="4077072"/>
            <a:ext cx="8043178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קָשֶׁה לְתָאֵר זֹאת כְּשֶׁכָּל כָּךְ הַרְבֵּה יְצוּרִים </a:t>
            </a:r>
            <a:r>
              <a:rPr lang="he-IL" sz="3600" dirty="0" err="1">
                <a:latin typeface="Guttman Yad-Brush" pitchFamily="2" charset="-79"/>
                <a:cs typeface="Guttman Yad-Brush" pitchFamily="2" charset="-79"/>
              </a:rPr>
              <a:t>מְעַנְיְנִים</a:t>
            </a:r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 חַיִּים פֹּה! יוֹם אֶחָד </a:t>
            </a:r>
            <a:r>
              <a:rPr lang="he-IL" sz="3600" dirty="0" err="1">
                <a:latin typeface="Guttman Yad-Brush" pitchFamily="2" charset="-79"/>
                <a:cs typeface="Guttman Yad-Brush" pitchFamily="2" charset="-79"/>
              </a:rPr>
              <a:t>טִפַּסְתִּי</a:t>
            </a:r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 עַל עֵץ עֲנָק, וּבְכָל חֵלֶק שֶׁלּוֹ גִּלִּיתִי בַּעֲלֵי חַיִּים וּצְמָחִים שׁוֹנִים.</a:t>
            </a:r>
            <a:endParaRPr lang="en-US" sz="3600" dirty="0"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97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-19080" y="5277401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עַל הַקַּרְקַע צָעֲדוּ לִקְרָאתִי נְמָלִים חַיָּלוֹת - פָּחַדְתִּי שֶׁהֵן תֵּכֶף יֹאכְלוּ אוֹתִי! 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89040"/>
            <a:ext cx="2019300" cy="5143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1" y="2744714"/>
            <a:ext cx="2203681" cy="1652761"/>
          </a:xfrm>
          <a:prstGeom prst="rect">
            <a:avLst/>
          </a:prstGeom>
        </p:spPr>
      </p:pic>
      <p:pic>
        <p:nvPicPr>
          <p:cNvPr id="9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5652120" y="1440185"/>
            <a:ext cx="2697481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71" y="3965035"/>
            <a:ext cx="2019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in forest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9" y="-151875"/>
            <a:ext cx="9167619" cy="70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9659"/>
            <a:ext cx="896347" cy="707795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-23619" y="5651259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קְצָת יוֹתֵר גָּבוֹהַּ רָאִיתִי 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צִיפּוֹרִים </a:t>
            </a:r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צִבְעוֹנִיּוֹת, פַּרְפָּרִים וַהֲמוֹן 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קוֹפִים.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8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-95627" y="3419948"/>
            <a:ext cx="1715299" cy="2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17" y="1165910"/>
            <a:ext cx="1885920" cy="120227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82496"/>
            <a:ext cx="1584176" cy="137137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29" y="2055198"/>
            <a:ext cx="1584176" cy="137137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34" y="1080211"/>
            <a:ext cx="1528620" cy="197366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44" y="-167287"/>
            <a:ext cx="1466360" cy="117308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56" y="871895"/>
            <a:ext cx="1483013" cy="895152"/>
          </a:xfrm>
          <a:prstGeom prst="rect">
            <a:avLst/>
          </a:prstGeom>
        </p:spPr>
      </p:pic>
      <p:pic>
        <p:nvPicPr>
          <p:cNvPr id="15" name="Cucko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3264" y="1568"/>
            <a:ext cx="609600" cy="609600"/>
          </a:xfrm>
          <a:prstGeom prst="rect">
            <a:avLst/>
          </a:prstGeom>
        </p:spPr>
      </p:pic>
      <p:pic>
        <p:nvPicPr>
          <p:cNvPr id="16" name="Sound Effect - Monkey Scre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19160" y="591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6" name="coin.wav"/>
          </p:stSnd>
        </p:sndAc>
      </p:transition>
    </mc:Choice>
    <mc:Fallback xmlns="">
      <p:transition spd="slow">
        <p:checker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64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פינה מקופלת 4"/>
          <p:cNvSpPr/>
          <p:nvPr/>
        </p:nvSpPr>
        <p:spPr>
          <a:xfrm>
            <a:off x="395536" y="692696"/>
            <a:ext cx="8136904" cy="5400600"/>
          </a:xfrm>
          <a:prstGeom prst="folded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he-IL" sz="5400" dirty="0"/>
              <a:t>מָה הַבְּעָיָה בִּכְרִיתַת עֵצִים וּשְׂרֵפַת שִׁטְחֵי יַעַר? </a:t>
            </a:r>
          </a:p>
        </p:txBody>
      </p:sp>
    </p:spTree>
    <p:extLst>
      <p:ext uri="{BB962C8B-B14F-4D97-AF65-F5344CB8AC3E}">
        <p14:creationId xmlns:p14="http://schemas.microsoft.com/office/powerpoint/2010/main" val="26347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7170" name="Picture 2" descr="http://www.globalgiving.co.uk/pfil/1842/cassowary_d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79" y="1502356"/>
            <a:ext cx="9212591" cy="53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הסבר אליפטי 4"/>
          <p:cNvSpPr/>
          <p:nvPr/>
        </p:nvSpPr>
        <p:spPr>
          <a:xfrm>
            <a:off x="4932040" y="32048"/>
            <a:ext cx="3995936" cy="2316832"/>
          </a:xfrm>
          <a:prstGeom prst="wedgeEllipseCallout">
            <a:avLst>
              <a:gd name="adj1" fmla="val -55759"/>
              <a:gd name="adj2" fmla="val 4895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itchFamily="2" charset="-79"/>
                <a:cs typeface="Guttman Yad-Brush" pitchFamily="2" charset="-79"/>
              </a:rPr>
              <a:t>אִם תִּכְרְתוּ עֵצִים, לֹא יִהְיֶה לִי אֵיפֹה לִחְיוֹת.</a:t>
            </a:r>
          </a:p>
        </p:txBody>
      </p:sp>
    </p:spTree>
    <p:extLst>
      <p:ext uri="{BB962C8B-B14F-4D97-AF65-F5344CB8AC3E}">
        <p14:creationId xmlns:p14="http://schemas.microsoft.com/office/powerpoint/2010/main" val="30628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-19080" y="5277401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לְמַזָּלִי לֹא פָּגַשְׁתִּי אֶחָד מֵאוֹתָם נַחֲשֵׁי עֲנָק שֶׁמִּסְתּוֹבְבִים פֹּה!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9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2339752" y="1440185"/>
            <a:ext cx="2697481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2896002" y="0"/>
            <a:ext cx="3351996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FFC000"/>
                </a:solidFill>
                <a:cs typeface="+mn-cs"/>
              </a:rPr>
              <a:t>פֶלִיקְס </a:t>
            </a:r>
            <a:r>
              <a:rPr lang="he-IL" sz="4800" b="1" dirty="0" smtClean="0">
                <a:solidFill>
                  <a:srgbClr val="FFC000"/>
                </a:solidFill>
                <a:cs typeface="+mn-cs"/>
              </a:rPr>
              <a:t>כּוֹתֵב:</a:t>
            </a:r>
            <a:endParaRPr lang="he-IL" sz="48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6" name="הסבר ענן 5"/>
          <p:cNvSpPr/>
          <p:nvPr/>
        </p:nvSpPr>
        <p:spPr>
          <a:xfrm>
            <a:off x="4552920" y="1440184"/>
            <a:ext cx="4320480" cy="2204839"/>
          </a:xfrm>
          <a:prstGeom prst="cloudCallout">
            <a:avLst>
              <a:gd name="adj1" fmla="val -70821"/>
              <a:gd name="adj2" fmla="val 219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09" y="1208229"/>
            <a:ext cx="2765077" cy="22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-29384" y="4549676"/>
            <a:ext cx="914400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יֵשׁ פֹּה חַיָּה שֶׁנִּקְרֵאת עַצְלָן, וְכִשְׁמָּהּ - כֵּן הִיא. כָּל מַה שֶּׁהִיא עוֹשָׂה זֶה לְהִתָּלוֹת עַל אַחַד הָעֲנָפִים וְלִישֹׁן כָּל הַיּוֹם, עַד שֶׁלִּפְעָמִים צוֹמֵחַ עָלֶיהָ טַחַב. 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10" name="Picture 4" descr="http://library.thinkquest.org/27507/Slot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010" y="188640"/>
            <a:ext cx="5958662" cy="4138355"/>
          </a:xfrm>
          <a:prstGeom prst="rect">
            <a:avLst/>
          </a:prstGeom>
          <a:noFill/>
        </p:spPr>
      </p:pic>
      <p:pic>
        <p:nvPicPr>
          <p:cNvPr id="12" name="Picture 2" descr="http://farm1.static.flickr.com/23/30950009_8c828d1e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3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ict-agribioed.huji.ac.il/ictPortal/photosentesis/images/world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375633"/>
          </a:xfrm>
          <a:prstGeom prst="rect">
            <a:avLst/>
          </a:prstGeom>
          <a:noFill/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18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-19080" y="5157192"/>
            <a:ext cx="914400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הֲכִי נֶחְמָדוֹת הֵן צְפַרְדְּעֵי הָעֵצִים שֶׁחַיּוֹת בְּצַמְּרוֹת הָעֵצִים הֲכִי גְּבוֹהִים, בְּתוֹךְ בְּרֵכוֹת קְטַנְטַנּוֹת בֵּין הָעֲנָפִים.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9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-180528" y="1179562"/>
            <a:ext cx="2697481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צפרדע עצים, מונטה ורדה, קוסטה ריק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3" y="188640"/>
            <a:ext cx="651309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0" y="5351319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עַל עֵץ אֶחָד שָׁמַעְתִּי שְׁנֵים עָשָׂר סוּגִים שׁוֹנִים שֶׁל קִרְקוּרֵי צְפַרְדֵּעִים! 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9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1433675" y="1440185"/>
            <a:ext cx="2697481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עבודה מצורפת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91827B"/>
              </a:clrFrom>
              <a:clrTo>
                <a:srgbClr val="91827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20175" r="8414" b="10298"/>
          <a:stretch/>
        </p:blipFill>
        <p:spPr bwMode="auto">
          <a:xfrm>
            <a:off x="4349413" y="2210376"/>
            <a:ext cx="4794587" cy="31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und Effect - Frog Croaking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416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9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x With Tropical Rain Fo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-19080" y="5277401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חֵלֶק מִבַּעֲלֵי הַחַיִּים הָאֵלֶּה אֵינָם נוֹגְעִים בָּאֲדָמָה בְּמֶשֶׁךְ כָּל יְמֵי חַיֵּיהֶם! </a:t>
            </a:r>
            <a:endParaRPr lang="en-US" sz="3600" dirty="0">
              <a:cs typeface="Guttman Yad-Brush" pitchFamily="2" charset="-79"/>
            </a:endParaRPr>
          </a:p>
        </p:txBody>
      </p:sp>
      <p:pic>
        <p:nvPicPr>
          <p:cNvPr id="9" name="Picture 2" descr="http://www.promomagazine.co.il/page/image1/1509/_____________________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8172"/>
          <a:stretch/>
        </p:blipFill>
        <p:spPr bwMode="auto">
          <a:xfrm flipH="1">
            <a:off x="2339752" y="1440185"/>
            <a:ext cx="2697481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2896002" y="0"/>
            <a:ext cx="3351996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FFC000"/>
                </a:solidFill>
                <a:cs typeface="+mn-cs"/>
              </a:rPr>
              <a:t>פֶלִיקְס </a:t>
            </a:r>
            <a:r>
              <a:rPr lang="he-IL" sz="4800" b="1" dirty="0" smtClean="0">
                <a:solidFill>
                  <a:srgbClr val="FFC000"/>
                </a:solidFill>
                <a:cs typeface="+mn-cs"/>
              </a:rPr>
              <a:t>כּוֹתֵב:</a:t>
            </a:r>
            <a:endParaRPr lang="he-IL" sz="48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b="1" dirty="0">
                <a:cs typeface="+mn-cs"/>
              </a:rPr>
              <a:t>מַהִי מַטְּרַת הַמִּכְתָּב?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6386" name="Picture 2" descr="http://images.mouse.co.il/storage/7/d/ggg--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4" y="1779053"/>
            <a:ext cx="9335384" cy="50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5936"/>
            <a:ext cx="9134480" cy="1143000"/>
          </a:xfrm>
        </p:spPr>
        <p:txBody>
          <a:bodyPr>
            <a:normAutofit/>
          </a:bodyPr>
          <a:lstStyle/>
          <a:p>
            <a:r>
              <a:rPr lang="he-IL" sz="5400" b="1" dirty="0">
                <a:cs typeface="+mn-cs"/>
              </a:rPr>
              <a:t>הָבָה נִשְׁמֹר עַל כַּדּוּר הָאָרֶץ שֶׁלָּנוּ.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6388" name="Picture 4" descr="http://www.ibio.co.il/wp-content/uploads/2012/08/%D7%A9%D7%9E%D7%99%D7%A8%D7%94-%D7%A2%D7%9C-%D7%9B%D7%93%D7%95%D7%A8-%D7%94%D7%90%D7%A8%D7%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16" y="1307623"/>
            <a:ext cx="5069314" cy="50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cs typeface="+mn-cs"/>
              </a:rPr>
              <a:t>מה המסר?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7170" name="Picture 2" descr="http://3.bp.blogspot.com/_O-JBXzev_-Y/S9agGb2ha3I/AAAAAAAAACY/616973skxKM/s320/%D7%94%D7%9B%D7%93%D7%95%D7%A8+%D7%91%D7%99%D7%93%D7%99%D7%99%D7%9D+%D7%A9%D7%9C%D7%A0%D7%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52267" cy="49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076056" y="332656"/>
            <a:ext cx="40679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72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יַעֲרוֹת הַגֶּשֶׁם בִּדְרוֹם אַמֶרִיקָה</a:t>
            </a:r>
            <a:endParaRPr lang="he-IL" sz="72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7" descr="amaz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2531" cy="6845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iranbd.com/newcity/movies/movie_6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2"/>
          <a:stretch/>
        </p:blipFill>
        <p:spPr bwMode="auto">
          <a:xfrm>
            <a:off x="-70161" y="-48656"/>
            <a:ext cx="6817311" cy="69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5215965" y="1052736"/>
            <a:ext cx="3964547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פֶלִיקְס</a:t>
            </a:r>
            <a:endParaRPr lang="he-IL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9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nationalgeographic.com/wpf/media-live/photos/000/515/cache/hoh-rain-forest-olympic-national-park_51546_990x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87"/>
            <a:ext cx="9154263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628773" y="4941168"/>
            <a:ext cx="7896714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פֶלִיקְס </a:t>
            </a:r>
            <a:r>
              <a:rPr lang="he-IL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בְּיַעֲרוֹת הַגֶּשֶׁם</a:t>
            </a:r>
          </a:p>
        </p:txBody>
      </p:sp>
      <p:pic>
        <p:nvPicPr>
          <p:cNvPr id="4098" name="Picture 2" descr="http://www.promomagazine.co.il/page/image1/1509/____________________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39" y="1340768"/>
            <a:ext cx="5815249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203848" y="-243408"/>
            <a:ext cx="27190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he-IL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מַדְּעָנִים</a:t>
            </a:r>
          </a:p>
        </p:txBody>
      </p:sp>
      <p:pic>
        <p:nvPicPr>
          <p:cNvPr id="7176" name="Picture 8" descr="http://www.clipartguide.com/_named_clipart_images/0511-0801-1513-1653_Mad_Scientist_clipart_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916859"/>
            <a:ext cx="2857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1.bp.blogspot.com/-VWS8IJDpdPU/UBqGkcqmlNI/AAAAAAAAGNg/qAO1JTsB-QI/s1600/science+2012+9+2+shap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4FE"/>
              </a:clrFrom>
              <a:clrTo>
                <a:srgbClr val="F4F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" y="1430845"/>
            <a:ext cx="6883102" cy="54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gEJwmT6G2fg/TdA2jB5dO0I/AAAAAAAAAPs/8ssv000y7Io/s1600/science+rul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5644"/>
            <a:ext cx="1723454" cy="29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cdn.graphicsfactory.com/clip-art/image_files/image/9/1308869-job_3172007-06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28" y="1291192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s.123rf.com/400wm/400/400/pkdinkar/pkdinkar1109/pkdinkar110900034/10551393-cartoon-scientist-on-a-white-backgroun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46" y="620688"/>
            <a:ext cx="2773554" cy="2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203848" y="-243408"/>
            <a:ext cx="27190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he-IL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פַאנִי</a:t>
            </a:r>
            <a:endParaRPr lang="he-IL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80" name="Picture 12" descr="http://cdn.graphicsfactory.com/clip-art/image_files/image/9/1308869-job_3172007-065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07891" cy="45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yaymicro.com/wp-content/uploads/2009/11/cartoon_cruise_ship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-1" y="5589240"/>
            <a:ext cx="91439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4400" cap="none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מִשְׁלַחַת </a:t>
            </a:r>
            <a:r>
              <a:rPr lang="he-IL" sz="4400" cap="none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מֶחְקָר בַּדֶּרֶךְ אֶל </a:t>
            </a:r>
            <a:r>
              <a:rPr lang="he-IL" sz="4400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יַעֲרוֹת הַגֶּשֶׁם.</a:t>
            </a:r>
          </a:p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www.clipartguide.com/_named_clipart_images/0511-0801-1513-1653_Mad_Scientist_clipart_ima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1232399"/>
            <a:ext cx="1724332" cy="1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4.bp.blogspot.com/-gEJwmT6G2fg/TdA2jB5dO0I/AAAAAAAAAPs/8ssv000y7Io/s1600/science+rul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1152128" cy="19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cdn.graphicsfactory.com/clip-art/image_files/image/9/1308869-job_3172007-06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28" y="1172184"/>
            <a:ext cx="1473658" cy="16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 rot="477147">
            <a:off x="2691462" y="3712492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אֶל יַעֲרוֹת הַגֶּשֶׁם</a:t>
            </a:r>
          </a:p>
        </p:txBody>
      </p:sp>
      <p:pic>
        <p:nvPicPr>
          <p:cNvPr id="16" name="Picture 2" descr="http://us.123rf.com/400wm/400/400/pkdinkar/pkdinkar1109/pkdinkar110900034/10551393-cartoon-scientist-on-a-white-backgroun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56" y="782456"/>
            <a:ext cx="2773554" cy="2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463</Words>
  <Application>Microsoft Office PowerPoint</Application>
  <PresentationFormat>‫הצגה על המסך (4:3)</PresentationFormat>
  <Paragraphs>80</Paragraphs>
  <Slides>35</Slides>
  <Notes>0</Notes>
  <HiddenSlides>0</HiddenSlides>
  <MMClips>4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פֶלִיקְס כּוֹתֵב לְסוֹפִי מִכְתָּב וּמְסַפֵּר לָהּ עַל הַמַּסָּע:</vt:lpstr>
      <vt:lpstr>מצגת של PowerPoint</vt:lpstr>
      <vt:lpstr>מַכְשִׁירִים מְשֻׁנִּים</vt:lpstr>
      <vt:lpstr>מצגת של PowerPoint</vt:lpstr>
      <vt:lpstr>רְשָׁתוֹת נֶגֶד יַתּוּשִׁים וָאֲהָלִים</vt:lpstr>
      <vt:lpstr>מצגת של PowerPoint</vt:lpstr>
      <vt:lpstr>מצגת של PowerPoint</vt:lpstr>
      <vt:lpstr>פֶלִיקְס כּוֹתֵב לְסוֹפִי:</vt:lpstr>
      <vt:lpstr>מצגת של PowerPoint</vt:lpstr>
      <vt:lpstr>מצגת של PowerPoint</vt:lpstr>
      <vt:lpstr>מצגת של PowerPoint</vt:lpstr>
      <vt:lpstr>פֶלִיקְס כּוֹתֵב: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פֶלִיקְס כּוֹתֵב:</vt:lpstr>
      <vt:lpstr>מצגת של PowerPoint</vt:lpstr>
      <vt:lpstr>מצגת של PowerPoint</vt:lpstr>
      <vt:lpstr>מצגת של PowerPoint</vt:lpstr>
      <vt:lpstr>פֶלִיקְס כּוֹתֵב:</vt:lpstr>
      <vt:lpstr>מַהִי מַטְּרַת הַמִּכְתָּב?</vt:lpstr>
      <vt:lpstr>הָבָה נִשְׁמֹר עַל כַּדּוּר הָאָרֶץ שֶׁלָּנוּ.</vt:lpstr>
      <vt:lpstr>מה המסר?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PURIT</dc:creator>
  <cp:lastModifiedBy>PURIT</cp:lastModifiedBy>
  <cp:revision>129</cp:revision>
  <dcterms:created xsi:type="dcterms:W3CDTF">2012-12-20T23:44:55Z</dcterms:created>
  <dcterms:modified xsi:type="dcterms:W3CDTF">2013-05-15T03:50:49Z</dcterms:modified>
</cp:coreProperties>
</file>