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08" d="100"/>
          <a:sy n="108" d="100"/>
        </p:scale>
        <p:origin x="170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4691171-A6C3-4A8F-BC4D-0547678525FD}" type="datetimeFigureOut">
              <a:rPr lang="he-IL" smtClean="0"/>
              <a:pPr/>
              <a:t>כ"ה/שבט/תשע"ח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068FAFD-E1EB-42F4-9A76-019522A8AB2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3400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8FAFD-E1EB-42F4-9A76-019522A8AB2D}" type="slidenum">
              <a:rPr lang="he-IL" smtClean="0"/>
              <a:pPr/>
              <a:t>2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9957-E7C6-45A5-8504-4F57C5B7E199}" type="datetime8">
              <a:rPr lang="he-IL" smtClean="0"/>
              <a:pPr/>
              <a:t>10 פברואר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מתוך: קוראים ולומדים בהנאה, אילנה לוגסי זבורוב מצגת: פורית אברמוב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2514-3B3E-4CCE-98E6-21AB0664FC7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091F-8166-4E65-A1D1-CC9B9CF4E236}" type="datetime8">
              <a:rPr lang="he-IL" smtClean="0"/>
              <a:pPr/>
              <a:t>10 פברואר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מתוך: קוראים ולומדים בהנאה, אילנה לוגסי זבורוב מצגת: פורית אברמוב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2514-3B3E-4CCE-98E6-21AB0664FC7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C85E-B38B-4DD9-A761-43C112BCF750}" type="datetime8">
              <a:rPr lang="he-IL" smtClean="0"/>
              <a:pPr/>
              <a:t>10 פברואר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מתוך: קוראים ולומדים בהנאה, אילנה לוגסי זבורוב מצגת: פורית אברמוב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2514-3B3E-4CCE-98E6-21AB0664FC7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32388-44D9-4F56-99CA-69A950511A09}" type="datetime8">
              <a:rPr lang="he-IL" smtClean="0"/>
              <a:pPr/>
              <a:t>10 פברואר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מתוך: קוראים ולומדים בהנאה, אילנה לוגסי זבורוב מצגת: פורית אברמוב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2514-3B3E-4CCE-98E6-21AB0664FC7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6FC93-C2E5-4281-8FDF-28213A1F701E}" type="datetime8">
              <a:rPr lang="he-IL" smtClean="0"/>
              <a:pPr/>
              <a:t>10 פברואר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מתוך: קוראים ולומדים בהנאה, אילנה לוגסי זבורוב מצגת: פורית אברמוב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2514-3B3E-4CCE-98E6-21AB0664FC7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BC14-A48B-43A1-9187-7B85FF612403}" type="datetime8">
              <a:rPr lang="he-IL" smtClean="0"/>
              <a:pPr/>
              <a:t>10 פברואר 18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מתוך: קוראים ולומדים בהנאה, אילנה לוגסי זבורוב מצגת: פורית אברמוב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2514-3B3E-4CCE-98E6-21AB0664FC7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F6EB-CBA2-4359-BA43-A2740E3AFE5F}" type="datetime8">
              <a:rPr lang="he-IL" smtClean="0"/>
              <a:pPr/>
              <a:t>10 פברואר 18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מתוך: קוראים ולומדים בהנאה, אילנה לוגסי זבורוב מצגת: פורית אברמוב</a:t>
            </a: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2514-3B3E-4CCE-98E6-21AB0664FC7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A3E4-DE5A-4B8C-A7D5-530E69217A3B}" type="datetime8">
              <a:rPr lang="he-IL" smtClean="0"/>
              <a:pPr/>
              <a:t>10 פברואר 18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מתוך: קוראים ולומדים בהנאה, אילנה לוגסי זבורוב מצגת: פורית אברמוב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2514-3B3E-4CCE-98E6-21AB0664FC7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A4AC-A26C-4C68-8BA1-105FC1D5DB84}" type="datetime8">
              <a:rPr lang="he-IL" smtClean="0"/>
              <a:pPr/>
              <a:t>10 פברואר 18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מתוך: קוראים ולומדים בהנאה, אילנה לוגסי זבורוב מצגת: פורית אברמוב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2514-3B3E-4CCE-98E6-21AB0664FC7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62672-FF2A-4F00-B49E-52822F817691}" type="datetime8">
              <a:rPr lang="he-IL" smtClean="0"/>
              <a:pPr/>
              <a:t>10 פברואר 18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מתוך: קוראים ולומדים בהנאה, אילנה לוגסי זבורוב מצגת: פורית אברמוב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2514-3B3E-4CCE-98E6-21AB0664FC7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9CBF6-A9FF-4269-AD0F-CD7F2C23FF98}" type="datetime8">
              <a:rPr lang="he-IL" smtClean="0"/>
              <a:pPr/>
              <a:t>10 פברואר 18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מתוך: קוראים ולומדים בהנאה, אילנה לוגסי זבורוב מצגת: פורית אברמוב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2514-3B3E-4CCE-98E6-21AB0664FC7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AA4AD-182B-4EE3-ACEC-30779879D12D}" type="datetime8">
              <a:rPr lang="he-IL" smtClean="0"/>
              <a:pPr/>
              <a:t>10 פברואר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/>
              <a:t>מתוך: קוראים ולומדים בהנאה, אילנה לוגסי זבורוב מצגת: פורית אברמוב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32514-3B3E-4CCE-98E6-21AB0664FC7F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http://images.google.co.il/imgres?imgurl=http://homepage.ntlworld.com/keith.balmer/BNHS/focuson/badger%20network/images/recording_badger.jpg&amp;imgrefurl=http://homepage.ntlworld.com/keith.balmer/BNHS/focuson/badger%20network/html/index.htm&amp;usg=__pYsY_K90z78Aralb_F534za_ONI=&amp;h=317&amp;w=312&amp;sz=35&amp;hl=iw&amp;start=18&amp;itbs=1&amp;tbnid=KqaVgAc8sB4JBM:&amp;tbnh=118&amp;tbnw=116&amp;prev=/images?q=badger&amp;gbv=2&amp;hl=iw&amp;safe=vss&amp;sa=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gif"/><Relationship Id="rId5" Type="http://schemas.openxmlformats.org/officeDocument/2006/relationships/image" Target="../media/image14.gif"/><Relationship Id="rId4" Type="http://schemas.openxmlformats.org/officeDocument/2006/relationships/image" Target="../media/image1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images.google.co.il/imgres?imgurl=http://www.imageof.net/images/wallpapers/Solitude%20Horse%20Night-243554.jpeg&amp;imgrefurl=http://www.imageof.net/wallpaper/Solitude-Horse-Night/&amp;usg=__-hj42j_kfJ_VKYLXWodJaCbqfiU=&amp;h=1200&amp;w=1900&amp;sz=725&amp;hl=iw&amp;start=10&amp;itbs=1&amp;tbnid=mwCVL13DOCJqzM:&amp;tbnh=95&amp;tbnw=150&amp;prev=/images?q=night&amp;gbv=2&amp;hl=iw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2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57238" y="116632"/>
            <a:ext cx="7772400" cy="1470025"/>
          </a:xfrm>
        </p:spPr>
        <p:txBody>
          <a:bodyPr>
            <a:noAutofit/>
          </a:bodyPr>
          <a:lstStyle/>
          <a:p>
            <a:r>
              <a:rPr lang="he-IL" sz="11500" b="1" dirty="0">
                <a:cs typeface="+mn-cs"/>
              </a:rPr>
              <a:t>גִּירִית הַדְּבַשׁ</a:t>
            </a: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3124200" y="6286520"/>
            <a:ext cx="3448064" cy="434955"/>
          </a:xfrm>
        </p:spPr>
        <p:txBody>
          <a:bodyPr/>
          <a:lstStyle/>
          <a:p>
            <a:r>
              <a:rPr lang="he-IL" dirty="0">
                <a:solidFill>
                  <a:schemeClr val="tx1"/>
                </a:solidFill>
              </a:rPr>
              <a:t>מתוך: קוראים ולומדים בהנאה, אילנה לוגסי </a:t>
            </a:r>
            <a:r>
              <a:rPr lang="he-IL" dirty="0" err="1">
                <a:solidFill>
                  <a:schemeClr val="tx1"/>
                </a:solidFill>
              </a:rPr>
              <a:t>זבורוב</a:t>
            </a:r>
            <a:r>
              <a:rPr lang="he-IL" dirty="0">
                <a:solidFill>
                  <a:schemeClr val="tx1"/>
                </a:solidFill>
              </a:rPr>
              <a:t> מצגת: פורית אברמוב</a:t>
            </a:r>
          </a:p>
        </p:txBody>
      </p:sp>
      <p:pic>
        <p:nvPicPr>
          <p:cNvPr id="15362" name="Picture 2" descr="http://images.google.co.il/url?source=imgres&amp;ct=tbn&amp;q=http://www.debating.co.nz/images/badger.jpg&amp;usg=AFQjCNENDmoZKKtZo5fAhDejkVd6NE4NJ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2132856"/>
            <a:ext cx="3429024" cy="39019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Autofit/>
          </a:bodyPr>
          <a:lstStyle/>
          <a:p>
            <a:r>
              <a:rPr lang="he-IL" sz="8800" b="1" dirty="0">
                <a:cs typeface="+mn-cs"/>
              </a:rPr>
              <a:t>הַכַּוֶּרֶת נִשְׁבְּרָה</a:t>
            </a: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>
                <a:solidFill>
                  <a:schemeClr val="tx1"/>
                </a:solidFill>
              </a:rPr>
              <a:t>מתוך: קוראים ולומדים בהנאה, אילנה </a:t>
            </a:r>
            <a:r>
              <a:rPr lang="he-IL" dirty="0" err="1">
                <a:solidFill>
                  <a:schemeClr val="tx1"/>
                </a:solidFill>
              </a:rPr>
              <a:t>לוגסי</a:t>
            </a: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he-IL" dirty="0" err="1">
                <a:solidFill>
                  <a:schemeClr val="tx1"/>
                </a:solidFill>
              </a:rPr>
              <a:t>זבורוב</a:t>
            </a:r>
            <a:r>
              <a:rPr lang="he-IL" dirty="0">
                <a:solidFill>
                  <a:schemeClr val="tx1"/>
                </a:solidFill>
              </a:rPr>
              <a:t> מצגת: פורית </a:t>
            </a:r>
            <a:r>
              <a:rPr lang="he-IL" dirty="0" err="1">
                <a:solidFill>
                  <a:schemeClr val="tx1"/>
                </a:solidFill>
              </a:rPr>
              <a:t>אברמוב</a:t>
            </a:r>
            <a:endParaRPr lang="he-IL" dirty="0">
              <a:solidFill>
                <a:schemeClr val="tx1"/>
              </a:solidFill>
            </a:endParaRPr>
          </a:p>
        </p:txBody>
      </p:sp>
      <p:pic>
        <p:nvPicPr>
          <p:cNvPr id="6" name="Picture 1" descr="C:\Documents and Settings\User\Local Settings\Temporary Internet Files\Content.IE5\WOCDP1JW\MCj02791880000[1].wmf"/>
          <p:cNvPicPr>
            <a:picLocks noChangeAspect="1" noChangeArrowheads="1"/>
          </p:cNvPicPr>
          <p:nvPr/>
        </p:nvPicPr>
        <p:blipFill>
          <a:blip r:embed="rId2" cstate="print"/>
          <a:srcRect l="18182" t="54047" r="54545" b="8536"/>
          <a:stretch>
            <a:fillRect/>
          </a:stretch>
        </p:blipFill>
        <p:spPr bwMode="auto">
          <a:xfrm rot="20764428">
            <a:off x="2213810" y="4013327"/>
            <a:ext cx="857256" cy="1285884"/>
          </a:xfrm>
          <a:prstGeom prst="rect">
            <a:avLst/>
          </a:prstGeom>
          <a:noFill/>
        </p:spPr>
      </p:pic>
      <p:pic>
        <p:nvPicPr>
          <p:cNvPr id="8" name="Picture 1" descr="C:\Documents and Settings\User\Local Settings\Temporary Internet Files\Content.IE5\WOCDP1JW\MCj02791880000[1].wmf"/>
          <p:cNvPicPr>
            <a:picLocks noChangeAspect="1" noChangeArrowheads="1"/>
          </p:cNvPicPr>
          <p:nvPr/>
        </p:nvPicPr>
        <p:blipFill>
          <a:blip r:embed="rId2" cstate="print"/>
          <a:srcRect l="50000" t="54046" r="22727" b="14773"/>
          <a:stretch>
            <a:fillRect/>
          </a:stretch>
        </p:blipFill>
        <p:spPr bwMode="auto">
          <a:xfrm rot="744222">
            <a:off x="3880996" y="4191582"/>
            <a:ext cx="857256" cy="1071570"/>
          </a:xfrm>
          <a:prstGeom prst="rect">
            <a:avLst/>
          </a:prstGeom>
          <a:noFill/>
        </p:spPr>
      </p:pic>
      <p:pic>
        <p:nvPicPr>
          <p:cNvPr id="10" name="Picture 1" descr="C:\Documents and Settings\User\Local Settings\Temporary Internet Files\Content.IE5\WOCDP1JW\MCj02791880000[1].wmf"/>
          <p:cNvPicPr>
            <a:picLocks noChangeAspect="1" noChangeArrowheads="1"/>
          </p:cNvPicPr>
          <p:nvPr/>
        </p:nvPicPr>
        <p:blipFill>
          <a:blip r:embed="rId2" cstate="print"/>
          <a:srcRect l="15606" t="14274" r="13939" b="62860"/>
          <a:stretch>
            <a:fillRect/>
          </a:stretch>
        </p:blipFill>
        <p:spPr bwMode="auto">
          <a:xfrm rot="1041436">
            <a:off x="3138597" y="2884189"/>
            <a:ext cx="2214578" cy="785818"/>
          </a:xfrm>
          <a:prstGeom prst="rect">
            <a:avLst/>
          </a:prstGeom>
          <a:noFill/>
        </p:spPr>
      </p:pic>
      <p:pic>
        <p:nvPicPr>
          <p:cNvPr id="11" name="Picture 1" descr="C:\Documents and Settings\User\Local Settings\Temporary Internet Files\Content.IE5\WOCDP1JW\MCj02791880000[1].wmf"/>
          <p:cNvPicPr>
            <a:picLocks noChangeAspect="1" noChangeArrowheads="1"/>
          </p:cNvPicPr>
          <p:nvPr/>
        </p:nvPicPr>
        <p:blipFill>
          <a:blip r:embed="rId2" cstate="print"/>
          <a:srcRect l="49394" t="16075" r="16515" b="44429"/>
          <a:stretch>
            <a:fillRect/>
          </a:stretch>
        </p:blipFill>
        <p:spPr bwMode="auto">
          <a:xfrm>
            <a:off x="5786446" y="4000504"/>
            <a:ext cx="1071570" cy="1357322"/>
          </a:xfrm>
          <a:prstGeom prst="rect">
            <a:avLst/>
          </a:prstGeom>
          <a:noFill/>
        </p:spPr>
      </p:pic>
      <p:pic>
        <p:nvPicPr>
          <p:cNvPr id="12" name="Picture 1" descr="C:\Documents and Settings\User\Local Settings\Temporary Internet Files\Content.IE5\WOCDP1JW\MCj02791880000[1].wmf"/>
          <p:cNvPicPr>
            <a:picLocks noChangeAspect="1" noChangeArrowheads="1"/>
          </p:cNvPicPr>
          <p:nvPr/>
        </p:nvPicPr>
        <p:blipFill>
          <a:blip r:embed="rId2" cstate="print"/>
          <a:srcRect l="19546" t="32428" r="46363" b="38470"/>
          <a:stretch>
            <a:fillRect/>
          </a:stretch>
        </p:blipFill>
        <p:spPr bwMode="auto">
          <a:xfrm>
            <a:off x="6000760" y="2500306"/>
            <a:ext cx="1071570" cy="1000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43000"/>
          </a:xfrm>
        </p:spPr>
        <p:txBody>
          <a:bodyPr>
            <a:noAutofit/>
          </a:bodyPr>
          <a:lstStyle/>
          <a:p>
            <a:r>
              <a:rPr lang="he-IL" sz="8000" b="1" dirty="0">
                <a:cs typeface="+mn-cs"/>
              </a:rPr>
              <a:t>עִדָן קָרָא מִיָד לְאַבָּא:</a:t>
            </a: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>
                <a:solidFill>
                  <a:schemeClr val="tx1"/>
                </a:solidFill>
              </a:rPr>
              <a:t>מתוך: קוראים ולומדים בהנאה, אילנה </a:t>
            </a:r>
            <a:r>
              <a:rPr lang="he-IL" dirty="0" err="1">
                <a:solidFill>
                  <a:schemeClr val="tx1"/>
                </a:solidFill>
              </a:rPr>
              <a:t>לוגסי</a:t>
            </a: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he-IL" dirty="0" err="1">
                <a:solidFill>
                  <a:schemeClr val="tx1"/>
                </a:solidFill>
              </a:rPr>
              <a:t>זבורוב</a:t>
            </a:r>
            <a:r>
              <a:rPr lang="he-IL" dirty="0">
                <a:solidFill>
                  <a:schemeClr val="tx1"/>
                </a:solidFill>
              </a:rPr>
              <a:t> מצגת: פורית </a:t>
            </a:r>
            <a:r>
              <a:rPr lang="he-IL" dirty="0" err="1">
                <a:solidFill>
                  <a:schemeClr val="tx1"/>
                </a:solidFill>
              </a:rPr>
              <a:t>אברמוב</a:t>
            </a:r>
            <a:endParaRPr lang="he-IL" dirty="0">
              <a:solidFill>
                <a:schemeClr val="tx1"/>
              </a:solidFill>
            </a:endParaRPr>
          </a:p>
        </p:txBody>
      </p:sp>
      <p:pic>
        <p:nvPicPr>
          <p:cNvPr id="6" name="Picture 2" descr="http://www.heathersanimations.com/children/kind0006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571743"/>
            <a:ext cx="2449570" cy="3723349"/>
          </a:xfrm>
          <a:prstGeom prst="rect">
            <a:avLst/>
          </a:prstGeom>
          <a:noFill/>
        </p:spPr>
      </p:pic>
      <p:sp>
        <p:nvSpPr>
          <p:cNvPr id="7" name="הסבר מלבני מעוגל 6"/>
          <p:cNvSpPr/>
          <p:nvPr/>
        </p:nvSpPr>
        <p:spPr>
          <a:xfrm>
            <a:off x="5436096" y="1785926"/>
            <a:ext cx="3493622" cy="1857388"/>
          </a:xfrm>
          <a:prstGeom prst="wedgeRoundRectCallout">
            <a:avLst>
              <a:gd name="adj1" fmla="val -89229"/>
              <a:gd name="adj2" fmla="val 3486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000" b="1" dirty="0">
                <a:solidFill>
                  <a:schemeClr val="tx1"/>
                </a:solidFill>
              </a:rPr>
              <a:t>אַבָּא, אַבָּא, הַכַּוֶּרֶת נִשְׁבְּרָה.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131" y="332656"/>
            <a:ext cx="9144000" cy="1143000"/>
          </a:xfrm>
        </p:spPr>
        <p:txBody>
          <a:bodyPr>
            <a:noAutofit/>
          </a:bodyPr>
          <a:lstStyle/>
          <a:p>
            <a:r>
              <a:rPr lang="he-IL" sz="8000" b="1" dirty="0">
                <a:cs typeface="+mn-cs"/>
              </a:rPr>
              <a:t>רָאָה אַבָּא מַה קָרָה</a:t>
            </a: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>
                <a:solidFill>
                  <a:schemeClr val="tx1"/>
                </a:solidFill>
              </a:rPr>
              <a:t>מתוך: קוראים ולומדים בהנאה, אילנה </a:t>
            </a:r>
            <a:r>
              <a:rPr lang="he-IL" dirty="0" err="1">
                <a:solidFill>
                  <a:schemeClr val="tx1"/>
                </a:solidFill>
              </a:rPr>
              <a:t>לוגסי</a:t>
            </a: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he-IL" dirty="0" err="1">
                <a:solidFill>
                  <a:schemeClr val="tx1"/>
                </a:solidFill>
              </a:rPr>
              <a:t>זבורוב</a:t>
            </a:r>
            <a:r>
              <a:rPr lang="he-IL" dirty="0">
                <a:solidFill>
                  <a:schemeClr val="tx1"/>
                </a:solidFill>
              </a:rPr>
              <a:t> מצגת: פורית </a:t>
            </a:r>
            <a:r>
              <a:rPr lang="he-IL" dirty="0" err="1">
                <a:solidFill>
                  <a:schemeClr val="tx1"/>
                </a:solidFill>
              </a:rPr>
              <a:t>אברמוב</a:t>
            </a:r>
            <a:endParaRPr lang="he-IL" dirty="0">
              <a:solidFill>
                <a:schemeClr val="tx1"/>
              </a:solidFill>
            </a:endParaRPr>
          </a:p>
        </p:txBody>
      </p:sp>
      <p:pic>
        <p:nvPicPr>
          <p:cNvPr id="6" name="Picture 1" descr="C:\Documents and Settings\User\Local Settings\Temporary Internet Files\Content.IE5\WOCDP1JW\MCj02791880000[1].wmf"/>
          <p:cNvPicPr>
            <a:picLocks noChangeAspect="1" noChangeArrowheads="1"/>
          </p:cNvPicPr>
          <p:nvPr/>
        </p:nvPicPr>
        <p:blipFill>
          <a:blip r:embed="rId2" cstate="print"/>
          <a:srcRect l="18182" t="54047" r="54545" b="8536"/>
          <a:stretch>
            <a:fillRect/>
          </a:stretch>
        </p:blipFill>
        <p:spPr bwMode="auto">
          <a:xfrm rot="20764428">
            <a:off x="509565" y="4687629"/>
            <a:ext cx="857256" cy="1285884"/>
          </a:xfrm>
          <a:prstGeom prst="rect">
            <a:avLst/>
          </a:prstGeom>
          <a:noFill/>
        </p:spPr>
      </p:pic>
      <p:pic>
        <p:nvPicPr>
          <p:cNvPr id="7" name="Picture 1" descr="C:\Documents and Settings\User\Local Settings\Temporary Internet Files\Content.IE5\WOCDP1JW\MCj02791880000[1].wmf"/>
          <p:cNvPicPr>
            <a:picLocks noChangeAspect="1" noChangeArrowheads="1"/>
          </p:cNvPicPr>
          <p:nvPr/>
        </p:nvPicPr>
        <p:blipFill>
          <a:blip r:embed="rId2" cstate="print"/>
          <a:srcRect l="50000" t="54046" r="22727" b="14773"/>
          <a:stretch>
            <a:fillRect/>
          </a:stretch>
        </p:blipFill>
        <p:spPr bwMode="auto">
          <a:xfrm rot="744222">
            <a:off x="2176751" y="4865884"/>
            <a:ext cx="857256" cy="1071570"/>
          </a:xfrm>
          <a:prstGeom prst="rect">
            <a:avLst/>
          </a:prstGeom>
          <a:noFill/>
        </p:spPr>
      </p:pic>
      <p:pic>
        <p:nvPicPr>
          <p:cNvPr id="8" name="Picture 1" descr="C:\Documents and Settings\User\Local Settings\Temporary Internet Files\Content.IE5\WOCDP1JW\MCj02791880000[1].wmf"/>
          <p:cNvPicPr>
            <a:picLocks noChangeAspect="1" noChangeArrowheads="1"/>
          </p:cNvPicPr>
          <p:nvPr/>
        </p:nvPicPr>
        <p:blipFill>
          <a:blip r:embed="rId2" cstate="print"/>
          <a:srcRect l="15606" t="14274" r="13939" b="62860"/>
          <a:stretch>
            <a:fillRect/>
          </a:stretch>
        </p:blipFill>
        <p:spPr bwMode="auto">
          <a:xfrm rot="1041436">
            <a:off x="1434352" y="3558491"/>
            <a:ext cx="2214578" cy="785818"/>
          </a:xfrm>
          <a:prstGeom prst="rect">
            <a:avLst/>
          </a:prstGeom>
          <a:noFill/>
        </p:spPr>
      </p:pic>
      <p:pic>
        <p:nvPicPr>
          <p:cNvPr id="9" name="Picture 1" descr="C:\Documents and Settings\User\Local Settings\Temporary Internet Files\Content.IE5\WOCDP1JW\MCj02791880000[1].wmf"/>
          <p:cNvPicPr>
            <a:picLocks noChangeAspect="1" noChangeArrowheads="1"/>
          </p:cNvPicPr>
          <p:nvPr/>
        </p:nvPicPr>
        <p:blipFill>
          <a:blip r:embed="rId2" cstate="print"/>
          <a:srcRect l="49394" t="16075" r="16515" b="44429"/>
          <a:stretch>
            <a:fillRect/>
          </a:stretch>
        </p:blipFill>
        <p:spPr bwMode="auto">
          <a:xfrm>
            <a:off x="4082201" y="4674806"/>
            <a:ext cx="1071570" cy="1357322"/>
          </a:xfrm>
          <a:prstGeom prst="rect">
            <a:avLst/>
          </a:prstGeom>
          <a:noFill/>
        </p:spPr>
      </p:pic>
      <p:pic>
        <p:nvPicPr>
          <p:cNvPr id="10" name="Picture 1" descr="C:\Documents and Settings\User\Local Settings\Temporary Internet Files\Content.IE5\WOCDP1JW\MCj02791880000[1].wmf"/>
          <p:cNvPicPr>
            <a:picLocks noChangeAspect="1" noChangeArrowheads="1"/>
          </p:cNvPicPr>
          <p:nvPr/>
        </p:nvPicPr>
        <p:blipFill>
          <a:blip r:embed="rId2" cstate="print"/>
          <a:srcRect l="19546" t="32428" r="46363" b="38470"/>
          <a:stretch>
            <a:fillRect/>
          </a:stretch>
        </p:blipFill>
        <p:spPr bwMode="auto">
          <a:xfrm>
            <a:off x="4296515" y="3174608"/>
            <a:ext cx="1071570" cy="1000132"/>
          </a:xfrm>
          <a:prstGeom prst="rect">
            <a:avLst/>
          </a:prstGeom>
          <a:noFill/>
        </p:spPr>
      </p:pic>
      <p:grpSp>
        <p:nvGrpSpPr>
          <p:cNvPr id="14" name="קבוצה 13"/>
          <p:cNvGrpSpPr/>
          <p:nvPr/>
        </p:nvGrpSpPr>
        <p:grpSpPr>
          <a:xfrm>
            <a:off x="5880636" y="2000240"/>
            <a:ext cx="3263364" cy="4071966"/>
            <a:chOff x="5880636" y="2000240"/>
            <a:chExt cx="3263364" cy="4071966"/>
          </a:xfrm>
        </p:grpSpPr>
        <p:pic>
          <p:nvPicPr>
            <p:cNvPr id="3074" name="Picture 2" descr="http://www.heathersanimations.com/beatles/mickkeef.gif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880636" y="2143116"/>
              <a:ext cx="3263364" cy="3929090"/>
            </a:xfrm>
            <a:prstGeom prst="rect">
              <a:avLst/>
            </a:prstGeom>
            <a:noFill/>
          </p:spPr>
        </p:pic>
        <p:grpSp>
          <p:nvGrpSpPr>
            <p:cNvPr id="13" name="קבוצה 12"/>
            <p:cNvGrpSpPr/>
            <p:nvPr/>
          </p:nvGrpSpPr>
          <p:grpSpPr>
            <a:xfrm>
              <a:off x="7715272" y="2000240"/>
              <a:ext cx="1428728" cy="4000504"/>
              <a:chOff x="7715272" y="2000240"/>
              <a:chExt cx="1428728" cy="4000504"/>
            </a:xfrm>
          </p:grpSpPr>
          <p:sp>
            <p:nvSpPr>
              <p:cNvPr id="11" name="מלבן 10"/>
              <p:cNvSpPr/>
              <p:nvPr/>
            </p:nvSpPr>
            <p:spPr>
              <a:xfrm>
                <a:off x="7715272" y="2000240"/>
                <a:ext cx="1428728" cy="35719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>
                  <a:ln>
                    <a:solidFill>
                      <a:schemeClr val="bg1"/>
                    </a:solidFill>
                  </a:ln>
                </a:endParaRPr>
              </a:p>
            </p:txBody>
          </p:sp>
          <p:sp>
            <p:nvSpPr>
              <p:cNvPr id="12" name="מלבן 11"/>
              <p:cNvSpPr/>
              <p:nvPr/>
            </p:nvSpPr>
            <p:spPr>
              <a:xfrm>
                <a:off x="8001024" y="5143512"/>
                <a:ext cx="1142976" cy="8572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>
                  <a:ln>
                    <a:solidFill>
                      <a:schemeClr val="bg1"/>
                    </a:solidFill>
                  </a:ln>
                </a:endParaRPr>
              </a:p>
            </p:txBody>
          </p:sp>
        </p:grp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647056"/>
          </a:xfrm>
        </p:spPr>
        <p:txBody>
          <a:bodyPr>
            <a:noAutofit/>
          </a:bodyPr>
          <a:lstStyle/>
          <a:p>
            <a:r>
              <a:rPr lang="he-IL" sz="6000" b="1" dirty="0">
                <a:cs typeface="+mn-cs"/>
              </a:rPr>
              <a:t>אַבָּא אָמַר: "גִּירִית בִּקְרָה כָּאן. הַגִּירִית פָּרְצָה אֶת הַכַּוֶּרֶת".</a:t>
            </a: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>
                <a:solidFill>
                  <a:schemeClr val="tx1"/>
                </a:solidFill>
              </a:rPr>
              <a:t>מתוך: קוראים ולומדים בהנאה, אילנה </a:t>
            </a:r>
            <a:r>
              <a:rPr lang="he-IL" dirty="0" err="1">
                <a:solidFill>
                  <a:schemeClr val="tx1"/>
                </a:solidFill>
              </a:rPr>
              <a:t>לוגסי</a:t>
            </a: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he-IL" dirty="0" err="1">
                <a:solidFill>
                  <a:schemeClr val="tx1"/>
                </a:solidFill>
              </a:rPr>
              <a:t>זבורוב</a:t>
            </a:r>
            <a:r>
              <a:rPr lang="he-IL" dirty="0">
                <a:solidFill>
                  <a:schemeClr val="tx1"/>
                </a:solidFill>
              </a:rPr>
              <a:t> מצגת: פורית </a:t>
            </a:r>
            <a:r>
              <a:rPr lang="he-IL" dirty="0" err="1">
                <a:solidFill>
                  <a:schemeClr val="tx1"/>
                </a:solidFill>
              </a:rPr>
              <a:t>אברמוב</a:t>
            </a:r>
            <a:endParaRPr lang="he-IL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://t1.gstatic.com/images?q=tbn:KqaVgAc8sB4JBM:http://homepage.ntlworld.com/keith.balmer/BNHS/focuson/badger%2520network/images/recording_badge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2714620"/>
            <a:ext cx="3357586" cy="3415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437290" y="22956"/>
            <a:ext cx="4714876" cy="1143000"/>
          </a:xfrm>
        </p:spPr>
        <p:txBody>
          <a:bodyPr>
            <a:noAutofit/>
          </a:bodyPr>
          <a:lstStyle/>
          <a:p>
            <a:r>
              <a:rPr lang="he-IL" sz="8800" b="1" dirty="0">
                <a:cs typeface="+mn-cs"/>
              </a:rPr>
              <a:t>קָרָא עִדָן:</a:t>
            </a: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>
                <a:solidFill>
                  <a:schemeClr val="tx1"/>
                </a:solidFill>
              </a:rPr>
              <a:t>מתוך: קוראים ולומדים בהנאה, אילנה </a:t>
            </a:r>
            <a:r>
              <a:rPr lang="he-IL" dirty="0" err="1">
                <a:solidFill>
                  <a:schemeClr val="tx1"/>
                </a:solidFill>
              </a:rPr>
              <a:t>לוגסי</a:t>
            </a: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he-IL" dirty="0" err="1">
                <a:solidFill>
                  <a:schemeClr val="tx1"/>
                </a:solidFill>
              </a:rPr>
              <a:t>זבורוב</a:t>
            </a:r>
            <a:r>
              <a:rPr lang="he-IL" dirty="0">
                <a:solidFill>
                  <a:schemeClr val="tx1"/>
                </a:solidFill>
              </a:rPr>
              <a:t> מצגת: פורית </a:t>
            </a:r>
            <a:r>
              <a:rPr lang="he-IL" dirty="0" err="1">
                <a:solidFill>
                  <a:schemeClr val="tx1"/>
                </a:solidFill>
              </a:rPr>
              <a:t>אברמוב</a:t>
            </a:r>
            <a:endParaRPr lang="he-IL" dirty="0">
              <a:solidFill>
                <a:schemeClr val="tx1"/>
              </a:solidFill>
            </a:endParaRPr>
          </a:p>
        </p:txBody>
      </p:sp>
      <p:pic>
        <p:nvPicPr>
          <p:cNvPr id="6" name="Picture 2" descr="http://www.heathersanimations.com/children/kind0006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3134651"/>
            <a:ext cx="2449570" cy="3723349"/>
          </a:xfrm>
          <a:prstGeom prst="rect">
            <a:avLst/>
          </a:prstGeom>
          <a:noFill/>
        </p:spPr>
      </p:pic>
      <p:sp>
        <p:nvSpPr>
          <p:cNvPr id="7" name="הסבר מלבני מעוגל 6"/>
          <p:cNvSpPr/>
          <p:nvPr/>
        </p:nvSpPr>
        <p:spPr>
          <a:xfrm>
            <a:off x="467544" y="1772816"/>
            <a:ext cx="5176058" cy="2304256"/>
          </a:xfrm>
          <a:prstGeom prst="wedgeRoundRectCallout">
            <a:avLst>
              <a:gd name="adj1" fmla="val 74326"/>
              <a:gd name="adj2" fmla="val 5285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7200" b="1" dirty="0">
                <a:solidFill>
                  <a:schemeClr val="tx1"/>
                </a:solidFill>
              </a:rPr>
              <a:t>הַדְּבַשׁ לְעִדָן, וְלֹא לַגִּירִית!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20" name="Picture 8" descr="http://images.google.co.il/url?source=imgres&amp;ct=tbn&amp;q=http://www.xfusionsoftware.com/games/images/FarmFrenzy/1.jpg&amp;usg=AFQjCNHKCMPAd-_96-WtMybjhY-i-eKFG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9215470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he-IL" sz="6600" b="1" dirty="0">
                <a:cs typeface="+mn-cs"/>
              </a:rPr>
              <a:t>לְאַבָּא שֶׁל עִדָן חַוָה</a:t>
            </a:r>
          </a:p>
        </p:txBody>
      </p:sp>
      <p:pic>
        <p:nvPicPr>
          <p:cNvPr id="14338" name="Picture 2" descr="http://www.heathersanimations.com/animals/sheepkiss.gif"/>
          <p:cNvPicPr>
            <a:picLocks noChangeAspect="1" noChangeArrowheads="1" noCrop="1"/>
          </p:cNvPicPr>
          <p:nvPr/>
        </p:nvPicPr>
        <p:blipFill>
          <a:blip r:embed="rId4" cstate="print">
            <a:clrChange>
              <a:clrFrom>
                <a:srgbClr val="00F6FF"/>
              </a:clrFrom>
              <a:clrTo>
                <a:srgbClr val="00F6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4000504"/>
            <a:ext cx="1095375" cy="704851"/>
          </a:xfrm>
          <a:prstGeom prst="rect">
            <a:avLst/>
          </a:prstGeom>
          <a:noFill/>
        </p:spPr>
      </p:pic>
      <p:pic>
        <p:nvPicPr>
          <p:cNvPr id="14340" name="Picture 4" descr="http://www.heathersanimations.com/animals/st3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14942" y="1714488"/>
            <a:ext cx="876300" cy="942976"/>
          </a:xfrm>
          <a:prstGeom prst="rect">
            <a:avLst/>
          </a:prstGeom>
          <a:noFill/>
        </p:spPr>
      </p:pic>
      <p:pic>
        <p:nvPicPr>
          <p:cNvPr id="14342" name="Picture 6" descr="http://www.heathersanimations.com/animals/41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00826" y="3786190"/>
            <a:ext cx="838200" cy="781051"/>
          </a:xfrm>
          <a:prstGeom prst="rect">
            <a:avLst/>
          </a:prstGeom>
          <a:noFill/>
        </p:spPr>
      </p:pic>
      <p:pic>
        <p:nvPicPr>
          <p:cNvPr id="8" name="Picture 2" descr="http://www.heathersanimations.com/animals/1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16" y="1857364"/>
            <a:ext cx="1357322" cy="807607"/>
          </a:xfrm>
          <a:prstGeom prst="rect">
            <a:avLst/>
          </a:prstGeom>
          <a:noFill/>
        </p:spPr>
      </p:pic>
      <p:pic>
        <p:nvPicPr>
          <p:cNvPr id="3" name="Picture 2" descr="http://www.heathersanimations.com/chickens/chicken1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00958" y="3643314"/>
            <a:ext cx="952500" cy="914401"/>
          </a:xfrm>
          <a:prstGeom prst="rect">
            <a:avLst/>
          </a:prstGeom>
          <a:noFill/>
        </p:spPr>
      </p:pic>
      <p:pic>
        <p:nvPicPr>
          <p:cNvPr id="5" name="Picture 4" descr="http://www.heathersanimations.com/chickens/star.gif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543925" y="4214818"/>
            <a:ext cx="600075" cy="523875"/>
          </a:xfrm>
          <a:prstGeom prst="rect">
            <a:avLst/>
          </a:prstGeom>
          <a:noFill/>
        </p:spPr>
      </p:pic>
      <p:pic>
        <p:nvPicPr>
          <p:cNvPr id="6" name="Picture 6" descr="http://www.heathersanimations.com/chickens/st2.gif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4282" y="6048373"/>
            <a:ext cx="1000993" cy="809627"/>
          </a:xfrm>
          <a:prstGeom prst="rect">
            <a:avLst/>
          </a:prstGeom>
          <a:noFill/>
        </p:spPr>
      </p:pic>
      <p:pic>
        <p:nvPicPr>
          <p:cNvPr id="14344" name="Picture 8" descr="http://www.heathersanimations.com/chickens/str1b.gif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214414" y="5857892"/>
            <a:ext cx="925404" cy="7667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://images.google.co.il/url?source=imgres&amp;ct=tbn&amp;q=http://www.xfusionsoftware.com/games/images/FarmFrenzy/1.jpg&amp;usg=AFQjCNHKCMPAd-_96-WtMybjhY-i-eKFGw"/>
          <p:cNvPicPr>
            <a:picLocks noChangeAspect="1" noChangeArrowheads="1"/>
          </p:cNvPicPr>
          <p:nvPr/>
        </p:nvPicPr>
        <p:blipFill>
          <a:blip r:embed="rId2" cstate="print"/>
          <a:srcRect l="78294" t="16666" b="61459"/>
          <a:stretch>
            <a:fillRect/>
          </a:stretch>
        </p:blipFill>
        <p:spPr bwMode="auto">
          <a:xfrm>
            <a:off x="2627784" y="2290218"/>
            <a:ext cx="4143404" cy="3107553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-1089" y="188640"/>
            <a:ext cx="9144000" cy="1143000"/>
          </a:xfr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Autofit/>
          </a:bodyPr>
          <a:lstStyle/>
          <a:p>
            <a:r>
              <a:rPr lang="he-IL" sz="9600" b="1" dirty="0" err="1">
                <a:cs typeface="+mn-cs"/>
              </a:rPr>
              <a:t>בַּחַוָה</a:t>
            </a:r>
            <a:r>
              <a:rPr lang="he-IL" sz="9600" b="1" dirty="0">
                <a:cs typeface="+mn-cs"/>
              </a:rPr>
              <a:t> דִּיר קָטָן</a:t>
            </a: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>
                <a:solidFill>
                  <a:schemeClr val="tx1"/>
                </a:solidFill>
              </a:rPr>
              <a:t>מתוך: קוראים ולומדים בהנאה, אילנה </a:t>
            </a:r>
            <a:r>
              <a:rPr lang="he-IL" dirty="0" err="1">
                <a:solidFill>
                  <a:schemeClr val="tx1"/>
                </a:solidFill>
              </a:rPr>
              <a:t>לוגסי</a:t>
            </a: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he-IL" dirty="0" err="1">
                <a:solidFill>
                  <a:schemeClr val="tx1"/>
                </a:solidFill>
              </a:rPr>
              <a:t>זבורוב</a:t>
            </a:r>
            <a:r>
              <a:rPr lang="he-IL" dirty="0">
                <a:solidFill>
                  <a:schemeClr val="tx1"/>
                </a:solidFill>
              </a:rPr>
              <a:t> מצגת: פורית </a:t>
            </a:r>
            <a:r>
              <a:rPr lang="he-IL" dirty="0" err="1">
                <a:solidFill>
                  <a:schemeClr val="tx1"/>
                </a:solidFill>
              </a:rPr>
              <a:t>אברמוב</a:t>
            </a:r>
            <a:endParaRPr lang="he-I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72816"/>
          </a:xfrm>
          <a:noFill/>
        </p:spPr>
        <p:txBody>
          <a:bodyPr>
            <a:noAutofit/>
          </a:bodyPr>
          <a:lstStyle/>
          <a:p>
            <a:r>
              <a:rPr lang="he-IL" sz="11500" b="1" dirty="0">
                <a:cs typeface="+mn-cs"/>
              </a:rPr>
              <a:t>בַּדִּיר גְּדִי קָטָן</a:t>
            </a: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>
                <a:solidFill>
                  <a:schemeClr val="tx1"/>
                </a:solidFill>
              </a:rPr>
              <a:t>מתוך: קוראים ולומדים בהנאה, אילנה </a:t>
            </a:r>
            <a:r>
              <a:rPr lang="he-IL" dirty="0" err="1">
                <a:solidFill>
                  <a:schemeClr val="tx1"/>
                </a:solidFill>
              </a:rPr>
              <a:t>לוגסי</a:t>
            </a: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he-IL" dirty="0" err="1">
                <a:solidFill>
                  <a:schemeClr val="tx1"/>
                </a:solidFill>
              </a:rPr>
              <a:t>זבורוב</a:t>
            </a:r>
            <a:r>
              <a:rPr lang="he-IL" dirty="0">
                <a:solidFill>
                  <a:schemeClr val="tx1"/>
                </a:solidFill>
              </a:rPr>
              <a:t> מצגת: פורית </a:t>
            </a:r>
            <a:r>
              <a:rPr lang="he-IL" dirty="0" err="1">
                <a:solidFill>
                  <a:schemeClr val="tx1"/>
                </a:solidFill>
              </a:rPr>
              <a:t>אברמוב</a:t>
            </a:r>
            <a:endParaRPr lang="he-IL" dirty="0">
              <a:solidFill>
                <a:schemeClr val="tx1"/>
              </a:solidFill>
            </a:endParaRPr>
          </a:p>
        </p:txBody>
      </p:sp>
      <p:pic>
        <p:nvPicPr>
          <p:cNvPr id="8" name="Picture 8" descr="http://images.google.co.il/url?source=imgres&amp;ct=tbn&amp;q=http://www.xfusionsoftware.com/games/images/FarmFrenzy/1.jpg&amp;usg=AFQjCNHKCMPAd-_96-WtMybjhY-i-eKFGw"/>
          <p:cNvPicPr>
            <a:picLocks noChangeAspect="1" noChangeArrowheads="1"/>
          </p:cNvPicPr>
          <p:nvPr/>
        </p:nvPicPr>
        <p:blipFill>
          <a:blip r:embed="rId2" cstate="print"/>
          <a:srcRect l="78294" t="16666" b="61459"/>
          <a:stretch>
            <a:fillRect/>
          </a:stretch>
        </p:blipFill>
        <p:spPr bwMode="auto">
          <a:xfrm>
            <a:off x="3286116" y="2428868"/>
            <a:ext cx="4143404" cy="3107553"/>
          </a:xfrm>
          <a:prstGeom prst="rect">
            <a:avLst/>
          </a:prstGeom>
          <a:noFill/>
        </p:spPr>
      </p:pic>
      <p:pic>
        <p:nvPicPr>
          <p:cNvPr id="11266" name="Picture 2" descr="http://www.heathersanimations.com/animals/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3429000"/>
            <a:ext cx="3601913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Autofit/>
          </a:bodyPr>
          <a:lstStyle/>
          <a:p>
            <a:r>
              <a:rPr lang="he-IL" sz="9600" b="1" dirty="0" err="1">
                <a:cs typeface="+mn-cs"/>
              </a:rPr>
              <a:t>בַּחַוָה</a:t>
            </a:r>
            <a:r>
              <a:rPr lang="he-IL" sz="9600" b="1" dirty="0">
                <a:cs typeface="+mn-cs"/>
              </a:rPr>
              <a:t> גַּם כַּוֶּרֶת</a:t>
            </a: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>
                <a:solidFill>
                  <a:schemeClr val="tx1"/>
                </a:solidFill>
              </a:rPr>
              <a:t>מתוך: קוראים ולומדים בהנאה, אילנה </a:t>
            </a:r>
            <a:r>
              <a:rPr lang="he-IL" dirty="0" err="1">
                <a:solidFill>
                  <a:schemeClr val="tx1"/>
                </a:solidFill>
              </a:rPr>
              <a:t>לוגסי</a:t>
            </a: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he-IL" dirty="0" err="1">
                <a:solidFill>
                  <a:schemeClr val="tx1"/>
                </a:solidFill>
              </a:rPr>
              <a:t>זבורוב</a:t>
            </a:r>
            <a:r>
              <a:rPr lang="he-IL" dirty="0">
                <a:solidFill>
                  <a:schemeClr val="tx1"/>
                </a:solidFill>
              </a:rPr>
              <a:t> מצגת: פורית </a:t>
            </a:r>
            <a:r>
              <a:rPr lang="he-IL" dirty="0" err="1">
                <a:solidFill>
                  <a:schemeClr val="tx1"/>
                </a:solidFill>
              </a:rPr>
              <a:t>אברמוב</a:t>
            </a:r>
            <a:endParaRPr lang="he-IL" dirty="0">
              <a:solidFill>
                <a:schemeClr val="tx1"/>
              </a:solidFill>
            </a:endParaRPr>
          </a:p>
        </p:txBody>
      </p:sp>
      <p:pic>
        <p:nvPicPr>
          <p:cNvPr id="10241" name="Picture 1" descr="C:\Documents and Settings\User\Local Settings\Temporary Internet Files\Content.IE5\WOCDP1JW\MCj027918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49" y="2143116"/>
            <a:ext cx="3690383" cy="40348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www.heathersanimations.com/bees/zpot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1571612"/>
            <a:ext cx="2714644" cy="222885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Autofit/>
          </a:bodyPr>
          <a:lstStyle/>
          <a:p>
            <a:r>
              <a:rPr lang="he-IL" sz="9600" b="1" dirty="0">
                <a:cs typeface="+mn-cs"/>
              </a:rPr>
              <a:t>בַּכַּוֶּרֶת דְּבוֹרִים</a:t>
            </a: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>
                <a:solidFill>
                  <a:schemeClr val="tx1"/>
                </a:solidFill>
              </a:rPr>
              <a:t>מתוך: קוראים ולומדים בהנאה, אילנה </a:t>
            </a:r>
            <a:r>
              <a:rPr lang="he-IL" dirty="0" err="1">
                <a:solidFill>
                  <a:schemeClr val="tx1"/>
                </a:solidFill>
              </a:rPr>
              <a:t>לוגסי</a:t>
            </a: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he-IL" dirty="0" err="1">
                <a:solidFill>
                  <a:schemeClr val="tx1"/>
                </a:solidFill>
              </a:rPr>
              <a:t>זבורוב</a:t>
            </a:r>
            <a:r>
              <a:rPr lang="he-IL" dirty="0">
                <a:solidFill>
                  <a:schemeClr val="tx1"/>
                </a:solidFill>
              </a:rPr>
              <a:t> מצגת: פורית </a:t>
            </a:r>
            <a:r>
              <a:rPr lang="he-IL" dirty="0" err="1">
                <a:solidFill>
                  <a:schemeClr val="tx1"/>
                </a:solidFill>
              </a:rPr>
              <a:t>אברמוב</a:t>
            </a:r>
            <a:endParaRPr lang="he-IL" dirty="0">
              <a:solidFill>
                <a:schemeClr val="tx1"/>
              </a:solidFill>
            </a:endParaRPr>
          </a:p>
        </p:txBody>
      </p:sp>
      <p:pic>
        <p:nvPicPr>
          <p:cNvPr id="5" name="Picture 1" descr="C:\Documents and Settings\User\Local Settings\Temporary Internet Files\Content.IE5\WOCDP1JW\MCj0279188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2428868"/>
            <a:ext cx="3143272" cy="3436644"/>
          </a:xfrm>
          <a:prstGeom prst="rect">
            <a:avLst/>
          </a:prstGeom>
          <a:noFill/>
        </p:spPr>
      </p:pic>
      <p:pic>
        <p:nvPicPr>
          <p:cNvPr id="7" name="תמונה 6" descr="animatedBee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43042" y="2000240"/>
            <a:ext cx="1119190" cy="1273079"/>
          </a:xfrm>
          <a:prstGeom prst="rect">
            <a:avLst/>
          </a:prstGeom>
        </p:spPr>
      </p:pic>
      <p:pic>
        <p:nvPicPr>
          <p:cNvPr id="8" name="תמונה 7" descr="beemo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72132" y="2500306"/>
            <a:ext cx="1504950" cy="1685925"/>
          </a:xfrm>
          <a:prstGeom prst="rect">
            <a:avLst/>
          </a:prstGeom>
        </p:spPr>
      </p:pic>
      <p:pic>
        <p:nvPicPr>
          <p:cNvPr id="9" name="תמונה 8" descr="beeAnimated1b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71736" y="3357562"/>
            <a:ext cx="1076325" cy="183832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8" name="Picture 6" descr="http://t1.gstatic.com/images?q=tbn:mwCVL13DOCJqzM:http://www.imageof.net/images/wallpapers/Solitude%2520Horse%2520Night-243554.jpe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0522" y="0"/>
            <a:ext cx="9184522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-28564" y="188640"/>
            <a:ext cx="9184522" cy="1143000"/>
          </a:xfrm>
        </p:spPr>
        <p:txBody>
          <a:bodyPr>
            <a:noAutofit/>
          </a:bodyPr>
          <a:lstStyle/>
          <a:p>
            <a:r>
              <a:rPr lang="he-IL" sz="9600" b="1" dirty="0">
                <a:solidFill>
                  <a:schemeClr val="bg1"/>
                </a:solidFill>
                <a:cs typeface="+mn-cs"/>
              </a:rPr>
              <a:t>פַּעַם אַחַת בַּלַיְלָה</a:t>
            </a: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>
                <a:solidFill>
                  <a:schemeClr val="bg1"/>
                </a:solidFill>
              </a:rPr>
              <a:t>מתוך: קוראים ולומדים בהנאה, אילנה </a:t>
            </a:r>
            <a:r>
              <a:rPr lang="he-IL" dirty="0" err="1">
                <a:solidFill>
                  <a:schemeClr val="bg1"/>
                </a:solidFill>
              </a:rPr>
              <a:t>לוגסי</a:t>
            </a:r>
            <a:r>
              <a:rPr lang="he-IL" dirty="0">
                <a:solidFill>
                  <a:schemeClr val="bg1"/>
                </a:solidFill>
              </a:rPr>
              <a:t> </a:t>
            </a:r>
            <a:r>
              <a:rPr lang="he-IL" dirty="0" err="1">
                <a:solidFill>
                  <a:schemeClr val="bg1"/>
                </a:solidFill>
              </a:rPr>
              <a:t>זבורוב</a:t>
            </a:r>
            <a:r>
              <a:rPr lang="he-IL" dirty="0">
                <a:solidFill>
                  <a:schemeClr val="bg1"/>
                </a:solidFill>
              </a:rPr>
              <a:t> מצגת: פורית </a:t>
            </a:r>
            <a:r>
              <a:rPr lang="he-IL" dirty="0" err="1">
                <a:solidFill>
                  <a:schemeClr val="bg1"/>
                </a:solidFill>
              </a:rPr>
              <a:t>אברמוב</a:t>
            </a:r>
            <a:endParaRPr lang="he-IL" dirty="0">
              <a:solidFill>
                <a:schemeClr val="bg1"/>
              </a:solidFill>
            </a:endParaRPr>
          </a:p>
        </p:txBody>
      </p:sp>
      <p:pic>
        <p:nvPicPr>
          <p:cNvPr id="8199" name="Picture 7" descr="C:\Documents and Settings\User\Local Settings\Temporary Internet Files\Content.IE5\TO5ADXNH\MCj0432592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5140" y="1643050"/>
            <a:ext cx="1828572" cy="1828572"/>
          </a:xfrm>
          <a:prstGeom prst="rect">
            <a:avLst/>
          </a:prstGeom>
          <a:noFill/>
        </p:spPr>
      </p:pic>
      <p:pic>
        <p:nvPicPr>
          <p:cNvPr id="8200" name="Picture 8" descr="C:\Documents and Settings\User\Local Settings\Temporary Internet Files\Content.IE5\UNMZT7EU\MCj0441361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7686" y="1785926"/>
            <a:ext cx="928694" cy="928694"/>
          </a:xfrm>
          <a:prstGeom prst="rect">
            <a:avLst/>
          </a:prstGeom>
          <a:noFill/>
        </p:spPr>
      </p:pic>
      <p:pic>
        <p:nvPicPr>
          <p:cNvPr id="12" name="Picture 8" descr="C:\Documents and Settings\User\Local Settings\Temporary Internet Files\Content.IE5\UNMZT7EU\MCj0441361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34" y="2214554"/>
            <a:ext cx="928694" cy="928694"/>
          </a:xfrm>
          <a:prstGeom prst="rect">
            <a:avLst/>
          </a:prstGeom>
          <a:noFill/>
        </p:spPr>
      </p:pic>
      <p:pic>
        <p:nvPicPr>
          <p:cNvPr id="13" name="Picture 8" descr="C:\Documents and Settings\User\Local Settings\Temporary Internet Files\Content.IE5\UNMZT7EU\MCj0441361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28794" y="3214686"/>
            <a:ext cx="928694" cy="928694"/>
          </a:xfrm>
          <a:prstGeom prst="rect">
            <a:avLst/>
          </a:prstGeom>
          <a:noFill/>
        </p:spPr>
      </p:pic>
      <p:pic>
        <p:nvPicPr>
          <p:cNvPr id="14" name="Picture 8" descr="C:\Documents and Settings\User\Local Settings\Temporary Internet Files\Content.IE5\UNMZT7EU\MCj0441361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20" y="4000504"/>
            <a:ext cx="500066" cy="500066"/>
          </a:xfrm>
          <a:prstGeom prst="rect">
            <a:avLst/>
          </a:prstGeom>
          <a:noFill/>
        </p:spPr>
      </p:pic>
      <p:pic>
        <p:nvPicPr>
          <p:cNvPr id="15" name="Picture 8" descr="C:\Documents and Settings\User\Local Settings\Temporary Internet Files\Content.IE5\UNMZT7EU\MCj0441361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28926" y="2071678"/>
            <a:ext cx="500066" cy="500066"/>
          </a:xfrm>
          <a:prstGeom prst="rect">
            <a:avLst/>
          </a:prstGeom>
          <a:noFill/>
        </p:spPr>
      </p:pic>
      <p:pic>
        <p:nvPicPr>
          <p:cNvPr id="16" name="Picture 8" descr="C:\Documents and Settings\User\Local Settings\Temporary Internet Files\Content.IE5\UNMZT7EU\MCj0441361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00760" y="3000372"/>
            <a:ext cx="500066" cy="5000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http://www.heathersanimations.com/backgrounds/ani/twi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36132" y="449939"/>
            <a:ext cx="7679553" cy="1143000"/>
          </a:xfrm>
        </p:spPr>
        <p:txBody>
          <a:bodyPr>
            <a:noAutofit/>
          </a:bodyPr>
          <a:lstStyle/>
          <a:p>
            <a:r>
              <a:rPr lang="he-IL" sz="7200" b="1" dirty="0">
                <a:solidFill>
                  <a:srgbClr val="FFFF00"/>
                </a:solidFill>
                <a:cs typeface="+mn-cs"/>
              </a:rPr>
              <a:t>יָצָא עִדָן לַכַּוֶּרֶת לָקַחַת דְּבַשׁ</a:t>
            </a: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>
                <a:solidFill>
                  <a:schemeClr val="bg1"/>
                </a:solidFill>
              </a:rPr>
              <a:t>מתוך: קוראים ולומדים בהנאה, אילנה </a:t>
            </a:r>
            <a:r>
              <a:rPr lang="he-IL" dirty="0" err="1">
                <a:solidFill>
                  <a:schemeClr val="bg1"/>
                </a:solidFill>
              </a:rPr>
              <a:t>לוגסי</a:t>
            </a:r>
            <a:r>
              <a:rPr lang="he-IL" dirty="0">
                <a:solidFill>
                  <a:schemeClr val="bg1"/>
                </a:solidFill>
              </a:rPr>
              <a:t> </a:t>
            </a:r>
            <a:r>
              <a:rPr lang="he-IL" dirty="0" err="1">
                <a:solidFill>
                  <a:schemeClr val="bg1"/>
                </a:solidFill>
              </a:rPr>
              <a:t>זבורוב</a:t>
            </a:r>
            <a:r>
              <a:rPr lang="he-IL" dirty="0">
                <a:solidFill>
                  <a:schemeClr val="bg1"/>
                </a:solidFill>
              </a:rPr>
              <a:t> מצגת: פורית </a:t>
            </a:r>
            <a:r>
              <a:rPr lang="he-IL" dirty="0" err="1">
                <a:solidFill>
                  <a:schemeClr val="bg1"/>
                </a:solidFill>
              </a:rPr>
              <a:t>אברמוב</a:t>
            </a:r>
            <a:endParaRPr lang="he-IL" dirty="0">
              <a:solidFill>
                <a:schemeClr val="bg1"/>
              </a:solidFill>
            </a:endParaRPr>
          </a:p>
        </p:txBody>
      </p:sp>
      <p:pic>
        <p:nvPicPr>
          <p:cNvPr id="7170" name="Picture 2" descr="http://www.heathersanimations.com/children/kind0006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1124" y="2563171"/>
            <a:ext cx="2449570" cy="3723349"/>
          </a:xfrm>
          <a:prstGeom prst="rect">
            <a:avLst/>
          </a:prstGeom>
          <a:noFill/>
        </p:spPr>
      </p:pic>
      <p:sp>
        <p:nvSpPr>
          <p:cNvPr id="7" name="הסבר ענן 6"/>
          <p:cNvSpPr/>
          <p:nvPr/>
        </p:nvSpPr>
        <p:spPr>
          <a:xfrm>
            <a:off x="6643702" y="2071678"/>
            <a:ext cx="2143140" cy="2428892"/>
          </a:xfrm>
          <a:prstGeom prst="cloudCallout">
            <a:avLst>
              <a:gd name="adj1" fmla="val -133328"/>
              <a:gd name="adj2" fmla="val 15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7171" name="Picture 3" descr="C:\Documents and Settings\User\Local Settings\Temporary Internet Files\Content.IE5\GIZ1ZYKF\MCj04133480000[1].wm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r="34084" b="13612"/>
          <a:stretch>
            <a:fillRect/>
          </a:stretch>
        </p:blipFill>
        <p:spPr bwMode="auto">
          <a:xfrm>
            <a:off x="7072330" y="2643181"/>
            <a:ext cx="1214446" cy="1457335"/>
          </a:xfrm>
          <a:prstGeom prst="rect">
            <a:avLst/>
          </a:prstGeom>
          <a:noFill/>
        </p:spPr>
      </p:pic>
      <p:pic>
        <p:nvPicPr>
          <p:cNvPr id="9" name="Picture 7" descr="C:\Documents and Settings\User\Local Settings\Temporary Internet Files\Content.IE5\TO5ADXNH\MCj0432592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44122" y="0"/>
            <a:ext cx="899878" cy="8998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1143000"/>
          </a:xfrm>
        </p:spPr>
        <p:txBody>
          <a:bodyPr>
            <a:noAutofit/>
          </a:bodyPr>
          <a:lstStyle/>
          <a:p>
            <a:r>
              <a:rPr lang="he-IL" sz="9600" b="1" dirty="0">
                <a:cs typeface="+mn-cs"/>
              </a:rPr>
              <a:t>אַךְ מַה קָרָה?</a:t>
            </a: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>
                <a:solidFill>
                  <a:schemeClr val="tx1"/>
                </a:solidFill>
              </a:rPr>
              <a:t>מתוך: קוראים ולומדים בהנאה, אילנה </a:t>
            </a:r>
            <a:r>
              <a:rPr lang="he-IL" dirty="0" err="1">
                <a:solidFill>
                  <a:schemeClr val="tx1"/>
                </a:solidFill>
              </a:rPr>
              <a:t>לוגסי</a:t>
            </a: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he-IL" dirty="0" err="1">
                <a:solidFill>
                  <a:schemeClr val="tx1"/>
                </a:solidFill>
              </a:rPr>
              <a:t>זבורוב</a:t>
            </a:r>
            <a:r>
              <a:rPr lang="he-IL" dirty="0">
                <a:solidFill>
                  <a:schemeClr val="tx1"/>
                </a:solidFill>
              </a:rPr>
              <a:t> מצגת: פורית </a:t>
            </a:r>
            <a:r>
              <a:rPr lang="he-IL" dirty="0" err="1">
                <a:solidFill>
                  <a:schemeClr val="tx1"/>
                </a:solidFill>
              </a:rPr>
              <a:t>אברמוב</a:t>
            </a:r>
            <a:endParaRPr lang="he-I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239</Words>
  <Application>Microsoft Office PowerPoint</Application>
  <PresentationFormat>‫הצגה על המסך (4:3)</PresentationFormat>
  <Paragraphs>30</Paragraphs>
  <Slides>14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ערכת נושא Office</vt:lpstr>
      <vt:lpstr>גִּירִית הַדְּבַשׁ</vt:lpstr>
      <vt:lpstr>לְאַבָּא שֶׁל עִדָן חַוָה</vt:lpstr>
      <vt:lpstr>בַּחַוָה דִּיר קָטָן</vt:lpstr>
      <vt:lpstr>בַּדִּיר גְּדִי קָטָן</vt:lpstr>
      <vt:lpstr>בַּחַוָה גַּם כַּוֶּרֶת</vt:lpstr>
      <vt:lpstr>בַּכַּוֶּרֶת דְּבוֹרִים</vt:lpstr>
      <vt:lpstr>פַּעַם אַחַת בַּלַיְלָה</vt:lpstr>
      <vt:lpstr>יָצָא עִדָן לַכַּוֶּרֶת לָקַחַת דְּבַשׁ</vt:lpstr>
      <vt:lpstr>אַךְ מַה קָרָה?</vt:lpstr>
      <vt:lpstr>הַכַּוֶּרֶת נִשְׁבְּרָה</vt:lpstr>
      <vt:lpstr>עִדָן קָרָא מִיָד לְאַבָּא:</vt:lpstr>
      <vt:lpstr>רָאָה אַבָּא מַה קָרָה</vt:lpstr>
      <vt:lpstr>אַבָּא אָמַר: "גִּירִית בִּקְרָה כָּאן. הַגִּירִית פָּרְצָה אֶת הַכַּוֶּרֶת".</vt:lpstr>
      <vt:lpstr>קָרָא עִדָן: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גִּירִית הַדְּבַשׁ</dc:title>
  <dc:creator>פורית אברמוב</dc:creator>
  <cp:lastModifiedBy>PURIT</cp:lastModifiedBy>
  <cp:revision>61</cp:revision>
  <dcterms:created xsi:type="dcterms:W3CDTF">2009-12-22T07:04:56Z</dcterms:created>
  <dcterms:modified xsi:type="dcterms:W3CDTF">2018-02-10T09:22:35Z</dcterms:modified>
</cp:coreProperties>
</file>