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7"/>
  </p:notesMasterIdLst>
  <p:sldIdLst>
    <p:sldId id="256" r:id="rId2"/>
    <p:sldId id="279" r:id="rId3"/>
    <p:sldId id="257" r:id="rId4"/>
    <p:sldId id="272" r:id="rId5"/>
    <p:sldId id="273" r:id="rId6"/>
    <p:sldId id="274" r:id="rId7"/>
    <p:sldId id="275" r:id="rId8"/>
    <p:sldId id="258" r:id="rId9"/>
    <p:sldId id="270" r:id="rId10"/>
    <p:sldId id="259" r:id="rId11"/>
    <p:sldId id="276" r:id="rId12"/>
    <p:sldId id="260" r:id="rId13"/>
    <p:sldId id="277" r:id="rId14"/>
    <p:sldId id="278" r:id="rId15"/>
    <p:sldId id="261" r:id="rId16"/>
    <p:sldId id="262" r:id="rId17"/>
    <p:sldId id="263" r:id="rId18"/>
    <p:sldId id="265" r:id="rId19"/>
    <p:sldId id="266" r:id="rId20"/>
    <p:sldId id="267" r:id="rId21"/>
    <p:sldId id="268" r:id="rId22"/>
    <p:sldId id="269" r:id="rId23"/>
    <p:sldId id="271" r:id="rId24"/>
    <p:sldId id="280" r:id="rId25"/>
    <p:sldId id="281" r:id="rId26"/>
  </p:sldIdLst>
  <p:sldSz cx="9144000" cy="6858000" type="screen4x3"/>
  <p:notesSz cx="6858000" cy="9144000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90" d="100"/>
          <a:sy n="90" d="100"/>
        </p:scale>
        <p:origin x="-1320" y="-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60EC3693-25F5-4158-8AEF-11344D4A9D87}" type="datetimeFigureOut">
              <a:rPr lang="he-IL" smtClean="0"/>
              <a:t>כ"ט/אייר/תשע"ד</a:t>
            </a:fld>
            <a:endParaRPr lang="he-IL"/>
          </a:p>
        </p:txBody>
      </p:sp>
      <p:sp>
        <p:nvSpPr>
          <p:cNvPr id="4" name="מציין מיקום של תמונת שקופית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he-IL"/>
          </a:p>
        </p:txBody>
      </p:sp>
      <p:sp>
        <p:nvSpPr>
          <p:cNvPr id="5" name="מציין מיקום של הערו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75D06444-E04B-465D-9B9F-44524CB2C440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556456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e-IL" smtClean="0"/>
              <a:t>לחץ כדי לערוך סגנון כותרת משנה של תבנית בסיס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9FF3A-AAB7-46D6-B9E0-BC321E5996A6}" type="datetime8">
              <a:rPr lang="he-IL" smtClean="0"/>
              <a:t>29 מאי 14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4274C-1459-4E2F-A14A-2F86CF97D43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352750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6D347-0378-4C5C-B364-94CFE5BEFC3F}" type="datetime8">
              <a:rPr lang="he-IL" smtClean="0"/>
              <a:t>29 מאי 14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4274C-1459-4E2F-A14A-2F86CF97D43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190291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BB4E5-CEDE-4FA2-94A9-CEDFD9022E41}" type="datetime8">
              <a:rPr lang="he-IL" smtClean="0"/>
              <a:t>29 מאי 14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4274C-1459-4E2F-A14A-2F86CF97D43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306249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38C28-73B8-4BE6-92AC-FE993F9757C7}" type="datetime8">
              <a:rPr lang="he-IL" smtClean="0"/>
              <a:t>29 מאי 14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4274C-1459-4E2F-A14A-2F86CF97D43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104103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98CC9-1DC9-4A08-8F07-90FB9EFE5733}" type="datetime8">
              <a:rPr lang="he-IL" smtClean="0"/>
              <a:t>29 מאי 14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4274C-1459-4E2F-A14A-2F86CF97D43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093437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2DB92-9FCD-404A-99E8-FE20ECB48C09}" type="datetime8">
              <a:rPr lang="he-IL" smtClean="0"/>
              <a:t>29 מאי 14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4274C-1459-4E2F-A14A-2F86CF97D43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067639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טקסט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6" name="מציין מיקום תוכן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7" name="מציין מיקום של תאריך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2E907-22AC-4A32-9A5A-B19904D9038C}" type="datetime8">
              <a:rPr lang="he-IL" smtClean="0"/>
              <a:t>29 מאי 14</a:t>
            </a:fld>
            <a:endParaRPr lang="he-IL"/>
          </a:p>
        </p:txBody>
      </p:sp>
      <p:sp>
        <p:nvSpPr>
          <p:cNvPr id="8" name="מציין מיקום של כותרת תחתונה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sp>
        <p:nvSpPr>
          <p:cNvPr id="9" name="מציין מיקום של מספר שקופית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4274C-1459-4E2F-A14A-2F86CF97D43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413356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2B9F1-8B5F-4E30-A930-5CD7E0E97822}" type="datetime8">
              <a:rPr lang="he-IL" smtClean="0"/>
              <a:t>29 מאי 14</a:t>
            </a:fld>
            <a:endParaRPr lang="he-IL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4274C-1459-4E2F-A14A-2F86CF97D43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037405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86171-2442-4B21-8DFF-7B3081ED8DA4}" type="datetime8">
              <a:rPr lang="he-IL" smtClean="0"/>
              <a:t>29 מאי 14</a:t>
            </a:fld>
            <a:endParaRPr lang="he-IL"/>
          </a:p>
        </p:txBody>
      </p:sp>
      <p:sp>
        <p:nvSpPr>
          <p:cNvPr id="3" name="מציין מיקום של כותרת תחתונה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4274C-1459-4E2F-A14A-2F86CF97D43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18531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4FCC6-085A-4E3B-A9C9-CBF3F547A995}" type="datetime8">
              <a:rPr lang="he-IL" smtClean="0"/>
              <a:t>29 מאי 14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4274C-1459-4E2F-A14A-2F86CF97D43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860505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מונה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7F6A2-368F-44E2-A042-496E73ECF152}" type="datetime8">
              <a:rPr lang="he-IL" smtClean="0"/>
              <a:t>29 מאי 14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4274C-1459-4E2F-A14A-2F86CF97D43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619474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D7C334-F866-45F0-A31E-28E6EF9AB42E}" type="datetime8">
              <a:rPr lang="he-IL" smtClean="0"/>
              <a:t>29 מאי 14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he-IL" smtClean="0"/>
              <a:t>מצגת: פורית אברמוב</a:t>
            </a:r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64274C-1459-4E2F-A14A-2F86CF97D43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035766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google.co.il/url?sa=i&amp;rct=j&amp;q=&amp;esrc=s&amp;frm=1&amp;source=images&amp;cd=&amp;cad=rja&amp;docid=ePB3B-lS0GU3wM&amp;tbnid=S7EbEf2Y53hLQM:&amp;ved=0CAUQjRw&amp;url=http://brandofgood.com/valentines-chocolate-fairtrade/&amp;ei=Le7LUer9OMjHswab34DYAw&amp;psig=AFQjCNHHShtO9PCKQRryThgbZYIWjwbrzg&amp;ust=1372404840961497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hyperlink" Target="http://www.google.co.il/url?sa=i&amp;rct=j&amp;q=&amp;esrc=s&amp;frm=1&amp;source=images&amp;cd=&amp;cad=rja&amp;docid=k4M-SBk6Qdn0KM&amp;tbnid=xQYMaxum_ostQM:&amp;ved=0CAUQjRw&amp;url=http://www.thinkingfountain.org/c/cacao/cacao.html&amp;ei=6KtKUqfcDLCa0QW6soHYBA&amp;bvm=bv.53371865,d.d2k&amp;psig=AFQjCNG4TDacAl1BExmA-CMnfd-L4KngMg&amp;ust=1380711750273990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google.co.il/url?sa=i&amp;rct=j&amp;q=&amp;esrc=s&amp;frm=1&amp;source=images&amp;cd=&amp;cad=rja&amp;docid=hGufvGzbaGceaM&amp;tbnid=Y2-14lqJeQz0CM:&amp;ved=0CAUQjRw&amp;url=http://www.waynesthisandthat.com/test7.html&amp;ei=0qxKUsr4FbKX0AXxuYGYCQ&amp;bvm=bv.53371865,d.d2k&amp;psig=AFQjCNE5heCf10sqqU7leOt3TCuEKxiREA&amp;ust=1380711961434857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google.co.il/url?sa=i&amp;rct=j&amp;q=&amp;esrc=s&amp;frm=1&amp;source=images&amp;cd=&amp;cad=rja&amp;docid=_ItPnIYoNNkA5M&amp;tbnid=uSN8mPp14L3ecM:&amp;ved=0CAUQjRw&amp;url=http://www.thestoryofchocolate.com/Where/content.cfm?ItemNumber=3426&amp;navItemNumber=3367&amp;ei=Aa5KUsz0CYGV0AWr0ICIBQ&amp;bvm=bv.53371865,d.d2k&amp;psig=AFQjCNE5heCf10sqqU7leOt3TCuEKxiREA&amp;ust=1380711961434857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google.co.il/url?sa=i&amp;rct=j&amp;q=&amp;esrc=s&amp;frm=1&amp;source=images&amp;cd=&amp;cad=rja&amp;docid=IAAyZQ6mzrHTcM&amp;tbnid=ROyQ_aSG05yiCM:&amp;ved=0CAUQjRw&amp;url=http://www.organico.co.il/cacao-tree&amp;ei=kK5KUufQEYKl0wXLtoHYCQ&amp;bvm=bv.53371865,d.d2k&amp;psig=AFQjCNE5heCf10sqqU7leOt3TCuEKxiREA&amp;ust=1380711961434857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google.co.il/url?sa=i&amp;rct=j&amp;q=&amp;esrc=s&amp;frm=1&amp;source=images&amp;cd=&amp;cad=rja&amp;docid=-kn9ZMuaICbtkM&amp;tbnid=onVVIQgroTRfSM:&amp;ved=0CAUQjRw&amp;url=http://meioambiente.culturamix.com/blog/wp-content/gallery/frutas-de-origem-brasileira-banana-laranja-e-cacau-2/&amp;ei=R_xLUrelIaKV0AXDz4GwBQ&amp;bvm=bv.53371865,d.d2k&amp;psig=AFQjCNFh8-Dekp-qezx8zFmCPBL8zIxk7w&amp;ust=1380797842171434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google.co.il/url?sa=i&amp;rct=j&amp;q=&amp;esrc=s&amp;frm=1&amp;source=images&amp;cd=&amp;cad=rja&amp;docid=s9fnfaIoPbXKNM&amp;tbnid=9ze8Y3h_P8YN7M:&amp;ved=0CAUQjRw&amp;url=http://www.montosogardens.com/theobroma_cacao.htm&amp;ei=DK1KUpmYKOvZ0QXIo4G4BA&amp;bvm=bv.53371865,d.d2k&amp;psig=AFQjCNE5heCf10sqqU7leOt3TCuEKxiREA&amp;ust=1380711961434857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google.co.il/url?sa=i&amp;rct=j&amp;q=&amp;esrc=s&amp;frm=1&amp;source=images&amp;cd=&amp;cad=rja&amp;docid=s9fnfaIoPbXKNM&amp;tbnid=9ze8Y3h_P8YN7M:&amp;ved=0CAUQjRw&amp;url=http://www.ecolibrary.org/page/DP370&amp;ei=WK1KUomzH6qg0wWwuoDoAg&amp;bvm=bv.53371865,d.d2k&amp;psig=AFQjCNE5heCf10sqqU7leOt3TCuEKxiREA&amp;ust=1380711961434857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www.google.co.il/url?sa=i&amp;rct=j&amp;q=&amp;esrc=s&amp;frm=1&amp;source=images&amp;cd=&amp;cad=rja&amp;docid=Vr2irIC1CLR9EM&amp;tbnid=78iCT21JEioT5M:&amp;ved=0CAUQjRw&amp;url=http://clinicatrinutrix.com.br/portal/?p=312&amp;ei=FvxLUrzWDomr0QWb0IHwBA&amp;bvm=bv.53371865,d.d2k&amp;psig=AFQjCNFh8-Dekp-qezx8zFmCPBL8zIxk7w&amp;ust=1380797842171434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google.co.il/url?sa=i&amp;rct=j&amp;q=&amp;esrc=s&amp;frm=1&amp;source=images&amp;cd=&amp;cad=rja&amp;docid=nXL7k9MEHfipHM&amp;tbnid=ik2Jt-BvMs7QWM:&amp;ved=0CAUQjRw&amp;url=http://www.ynet.co.il/yaan/0,7340,L-230546-MjMwNTQ2XzExNjA1OTkyNl8xNDg2ODcyMDAeq-FreeYaan,00.html&amp;ei=bf1LUqnCF-rV0QXC-4HABA&amp;bvm=bv.53371865,d.d2k&amp;psig=AFQjCNHQIEGhw1QIvaD4lwAcmh39CDlCSg&amp;ust=1380798144284972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www.google.co.il/url?sa=i&amp;rct=j&amp;q=&amp;esrc=s&amp;frm=1&amp;source=images&amp;cd=&amp;cad=rja&amp;docid=YWhiaYqOSBbAmM&amp;tbnid=GIXi24Lj2CehmM:&amp;ved=0CAUQjRw&amp;url=http://www.ruadireita.com/alimentacao/info/cacau-a-origem-do-chocolate/&amp;ei=fvxLUqyTLYaJ0AWIxoCACw&amp;bvm=bv.53371865,d.d2k&amp;psig=AFQjCNFh8-Dekp-qezx8zFmCPBL8zIxk7w&amp;ust=1380797842171434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.il/url?sa=i&amp;rct=j&amp;q=&amp;esrc=s&amp;frm=1&amp;source=images&amp;cd=&amp;cad=rja&amp;docid=cGU2GYVxmjVYOM&amp;tbnid=duzRjuL6O-Z_fM:&amp;ved=0CAUQjRw&amp;url=http://365thingsaustin.com/2013/09/08/252-13-world-chocolate-day/&amp;ei=e49SUoCHNbPz0gXpr4D4Cw&amp;bvm=bv.53537100,d.d2k&amp;psig=AFQjCNELdguG3nFkooCkXiHAi1Kw8vaHCA&amp;ust=1381228788465602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google.co.il/url?sa=i&amp;rct=j&amp;q=&amp;esrc=s&amp;frm=1&amp;source=images&amp;cd=&amp;cad=rja&amp;docid=lfSlum1UbUwxVM&amp;tbnid=Xo8bJPZVMSuD1M:&amp;ved=0CAUQjRw&amp;url=http://white-lily.co.il/%D7%9B%D7%AA%D7%91%D7%95%D7%AA/1053/%D7%AA%D7%94%D7%9C%D7%99%D7%9A-%D7%99%D7%99%D7%A6%D7%95%D7%A8-%D7%94%D7%A9%D7%95%D7%A7%D7%95%D7%9C%D7%93&amp;ei=sf1LUsu_N8Og0QXPvoGADg&amp;bvm=bv.53371865,d.d2k&amp;psig=AFQjCNHQIEGhw1QIvaD4lwAcmh39CDlCSg&amp;ust=1380798144284972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google.co.il/url?sa=i&amp;rct=j&amp;q=&amp;esrc=s&amp;frm=1&amp;source=images&amp;cd=&amp;cad=rja&amp;docid=BzQilY05S9biTM&amp;tbnid=l5WTnJ0er_836M:&amp;ved=0CAUQjRw&amp;url=http://he.wikipedia.org/wiki/%D7%94%D7%9E%D7%98%D7%91%D7%97_%D7%94%D7%91%D7%9C%D7%92%D7%99&amp;ei=bo5SUuYBxqvQBei4gSg&amp;bvm=bv.53537100,d.d2k&amp;psig=AFQjCNHKswhv_nFjseKNzcfAOtYKRFbeOw&amp;ust=1381228426520134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www.google.co.il/url?sa=i&amp;rct=j&amp;q=&amp;esrc=s&amp;frm=1&amp;source=images&amp;cd=&amp;cad=rja&amp;docid=tIsQ19UjA6Vz2M&amp;tbnid=gCjcsxLb4fSutM:&amp;ved=0CAUQjRw&amp;url=http://www.picstopin.com/2080/-de-plantation-des-arbres-et-arbustes-site-leau-en-seine-marne/http:||eau*seine-et-marne*fr|library|jardin-SH/&amp;ei=vo5SUp7zEYHt0gWJg4DgDA&amp;bvm=bv.53537100,d.d2k&amp;psig=AFQjCNFbQ8WwaIYNRf2I8rbwY5AVPIfBaA&amp;ust=1381228559339208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www.google.co.il/url?sa=i&amp;rct=j&amp;q=&amp;esrc=s&amp;frm=1&amp;source=images&amp;cd=&amp;cad=rja&amp;docid=vwBC2_xU4NDgXM&amp;tbnid=5JhRZepPPqtgGM:&amp;ved=0CAUQjRw&amp;url=http://arch1design.com/blog/2010/10/chocolate-and-cancer-just-coincidence/&amp;ei=WZBSUqm2MuOl0AW8wYC4DQ&amp;psig=AFQjCNELdguG3nFkooCkXiHAi1Kw8vaHCA&amp;ust=1381228788465602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ww.google.co.il/url?sa=i&amp;rct=j&amp;q=&amp;esrc=s&amp;frm=1&amp;source=images&amp;cd=&amp;cad=rja&amp;docid=HFPnaBgUr0FNbM&amp;tbnid=Mnw6L-jIHIT9HM:&amp;ved=0CAUQjRw&amp;url=http://www.quiltersnewsletter.com/blogs/insideqn/2012/07/23/chocolate-anyone/&amp;ei=gpFSUu7FH4Si0QWg6YCABw&amp;psig=AFQjCNGt2FbBx6waWOKYTBMtCkXf9FA1hQ&amp;ust=1381229114502648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www.google.co.il/url?sa=i&amp;rct=j&amp;q=&amp;esrc=s&amp;frm=1&amp;source=images&amp;cd=&amp;cad=rja&amp;docid=bvqwe-xaVf1mJM&amp;tbnid=criNp5l1vpfZ_M:&amp;ved=0CAUQjRw&amp;url=http://samupipboy.deviantart.com/art/Chocolate-elephant-Brussels-267031587&amp;ei=-ZFSUuTGEYWA0AWJi4C4Dw&amp;psig=AFQjCNGiqBAfhviTPbSNpi6TdZ_U_KaHCw&amp;ust=1381229387896891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google.co.il/url?sa=i&amp;rct=j&amp;q=&amp;esrc=s&amp;frm=1&amp;source=images&amp;cd=&amp;cad=rja&amp;docid=YYLg0walKbyvSM&amp;tbnid=6dcsj80i38DWuM:&amp;ved=0CAUQjRw&amp;url=http://he.wikipedia.org/wiki/%D7%A7%D7%95%D7%91%D7%A5:%D7%92%D7%9F_%D7%9E%D7%A0%D7%A9%D7%94-%D7%90%D7%95%D7%A8%D7%9F_%D7%94%D7%A6%D7%A0%D7%95%D7%91%D7%A8.jpg&amp;ei=AKlKUryOJ8mV0AXD0IHADA&amp;bvm=bv.53371865,d.d2k&amp;psig=AFQjCNH906f4NSHdL4vI0haoGmC42RPjEA&amp;ust=1380710959455911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co.il/url?sa=i&amp;rct=j&amp;q=&amp;esrc=s&amp;frm=1&amp;source=images&amp;cd=&amp;cad=rja&amp;docid=nWh0S0uQzFVv5M&amp;tbnid=HzRu_VTWqiuONM:&amp;ved=0CAUQjRw&amp;url=http://www.hadarnoy.co.il/?CategoryID=117&amp;ArticleID=143&amp;ei=3qlKUqn8NYf70wWhrYCwDA&amp;bvm=bv.53371865,d.d2k&amp;psig=AFQjCNEDywrmMLeH1ghPwtQVi1Ddc2UUsQ&amp;ust=1380711178971458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google.co.il/url?sa=i&amp;rct=j&amp;q=&amp;esrc=s&amp;frm=1&amp;source=images&amp;cd=&amp;cad=rja&amp;docid=TaUKmXIJvyuLHM&amp;tbnid=GAAK-J0f565pSM:&amp;ved=0CAUQjRw&amp;url=http://guyshachar.com/content/heb/2009/kalpa/&amp;ei=aapKUpO8HMqp0QW8hIHQBA&amp;bvm=bv.53371865,d.d2k&amp;psig=AFQjCNHlzYon3p0-RUYAWLek6TbWz8CF7A&amp;ust=1380711365572516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.il/url?sa=i&amp;rct=j&amp;q=&amp;esrc=s&amp;frm=1&amp;source=images&amp;cd=&amp;cad=rja&amp;docid=IfVE-kMsnMK74M&amp;tbnid=g91ejTEkRjCrRM:&amp;ved=0CAUQjRw&amp;url=http://www.mcdonaldgardencenter.com/blog/topics/fruit-trees&amp;ei=26pKUvDJD6Kq0QWzmIC4Bg&amp;bvm=bv.53371865,d.d2k&amp;psig=AFQjCNHVU01bZanxx2zN7KJP_nb3mw43ew&amp;ust=1380711489129694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google.co.il/url?sa=i&amp;rct=j&amp;q=&amp;esrc=s&amp;frm=1&amp;source=images&amp;cd=&amp;cad=rja&amp;docid=aQ6qyGFuEhOxuM&amp;tbnid=im4nVf9D62G4GM:&amp;ved=0CAUQjRw&amp;url=http://www.mashtela.com/34&amp;ei=P6tKUrSXJJS20QXDsoDgBQ&amp;bvm=bv.53371865,d.d2k&amp;psig=AFQjCNEdRXY9OiaSHEiYbMw1aqd9_fEPWg&amp;ust=1380711583180360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google.co.il/url?sa=i&amp;rct=j&amp;q=&amp;esrc=s&amp;frm=1&amp;source=images&amp;cd=&amp;cad=rja&amp;docid=CYsdaoaogJAT2M&amp;tbnid=aJUQrGwl2unP9M:&amp;ved=0CAUQjRw&amp;url=http://londonmumsmagazine.com/event/easter-and-spring-activities-at-kew-gardens&amp;ei=qe7LUbmBIMHYswbEnYHYDA&amp;psig=AFQjCNHHShtO9PCKQRryThgbZYIWjwbrzg&amp;ust=1372404840961497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google.co.il/url?sa=i&amp;rct=j&amp;q=&amp;esrc=s&amp;frm=1&amp;source=images&amp;cd=&amp;cad=rja&amp;docid=VKh9ahRCAio-qM&amp;tbnid=rmd1Rq7i4TmV-M:&amp;ved=0CAUQjRw&amp;url=http://www.thechocolatelife.com/photo/cacao-tree-pods&amp;ei=qe3LUcXwJ4fqswbpw4GQCA&amp;psig=AFQjCNHHShtO9PCKQRryThgbZYIWjwbrzg&amp;ust=1372404840961497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683568" y="86767"/>
            <a:ext cx="7772400" cy="1614041"/>
          </a:xfrm>
        </p:spPr>
        <p:txBody>
          <a:bodyPr>
            <a:noAutofit/>
          </a:bodyPr>
          <a:lstStyle/>
          <a:p>
            <a:r>
              <a:rPr lang="he-IL" sz="4800" b="1" dirty="0" smtClean="0">
                <a:effectLst/>
                <a:cs typeface="+mn-cs"/>
              </a:rPr>
              <a:t>האם השוקולד צומח על עצים? מאת: רונית בן-ארי</a:t>
            </a:r>
            <a:endParaRPr lang="he-IL" sz="4800" dirty="0">
              <a:cs typeface="+mn-cs"/>
            </a:endParaRPr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2267744" y="5038682"/>
            <a:ext cx="6768752" cy="1129680"/>
          </a:xfrm>
        </p:spPr>
        <p:txBody>
          <a:bodyPr>
            <a:noAutofit/>
          </a:bodyPr>
          <a:lstStyle/>
          <a:p>
            <a:r>
              <a:rPr lang="he-IL" sz="2000" dirty="0" smtClean="0">
                <a:effectLst/>
              </a:rPr>
              <a:t>מתוך: </a:t>
            </a:r>
            <a:r>
              <a:rPr lang="he-IL" sz="2000" b="1" dirty="0" smtClean="0">
                <a:effectLst/>
              </a:rPr>
              <a:t>אופק חינוך לשוני</a:t>
            </a:r>
            <a:r>
              <a:rPr lang="he-IL" sz="2000" dirty="0" smtClean="0">
                <a:effectLst/>
              </a:rPr>
              <a:t> </a:t>
            </a:r>
            <a:r>
              <a:rPr lang="en-US" sz="2000" dirty="0" smtClean="0">
                <a:effectLst/>
              </a:rPr>
              <a:t>http://ofek.cet.ac.il/units/he/studentmenu.aspx?sSubjectKey=lashon © </a:t>
            </a:r>
            <a:r>
              <a:rPr lang="he-IL" sz="2000" dirty="0" smtClean="0">
                <a:effectLst/>
              </a:rPr>
              <a:t>כל הזכויות שמורות למרכז לטכנולוגיה חינוכית, תל אביב. </a:t>
            </a:r>
            <a:endParaRPr lang="he-IL" sz="2000" dirty="0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pic>
        <p:nvPicPr>
          <p:cNvPr id="1028" name="Picture 4" descr="http://brandofgood.com/wp-content/uploads/2012/02/Cacao-Tree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11304"/>
          <a:stretch/>
        </p:blipFill>
        <p:spPr bwMode="auto">
          <a:xfrm>
            <a:off x="-1" y="1550108"/>
            <a:ext cx="3861185" cy="5191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798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23192" y="188640"/>
            <a:ext cx="8928992" cy="1143000"/>
          </a:xfrm>
        </p:spPr>
        <p:txBody>
          <a:bodyPr>
            <a:noAutofit/>
          </a:bodyPr>
          <a:lstStyle/>
          <a:p>
            <a:r>
              <a:rPr lang="he-IL" sz="4000" b="1" dirty="0" smtClean="0">
                <a:effectLst/>
                <a:cs typeface="+mn-cs"/>
              </a:rPr>
              <a:t>עץ הקקאו צומח באפריקה ובדרום אמריקה. </a:t>
            </a:r>
            <a:endParaRPr lang="he-IL" sz="4000" b="1" dirty="0">
              <a:cs typeface="+mn-cs"/>
            </a:endParaRPr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pic>
        <p:nvPicPr>
          <p:cNvPr id="6146" name="Picture 2" descr="http://www.thinkingfountain.org/c/cacao/cacaomap.gif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4864"/>
            <a:ext cx="9190295" cy="3518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מחבר חץ ישר 4"/>
          <p:cNvCxnSpPr/>
          <p:nvPr/>
        </p:nvCxnSpPr>
        <p:spPr>
          <a:xfrm flipH="1">
            <a:off x="4283968" y="1124744"/>
            <a:ext cx="576064" cy="1728192"/>
          </a:xfrm>
          <a:prstGeom prst="straightConnector1">
            <a:avLst/>
          </a:prstGeom>
          <a:ln w="762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מחבר חץ ישר 8"/>
          <p:cNvCxnSpPr/>
          <p:nvPr/>
        </p:nvCxnSpPr>
        <p:spPr>
          <a:xfrm>
            <a:off x="1907704" y="1124744"/>
            <a:ext cx="144016" cy="2448272"/>
          </a:xfrm>
          <a:prstGeom prst="straightConnector1">
            <a:avLst/>
          </a:prstGeom>
          <a:ln w="762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75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499992" y="2276872"/>
            <a:ext cx="4536504" cy="11430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he-IL" b="1" dirty="0" smtClean="0">
                <a:effectLst/>
                <a:cs typeface="+mn-cs"/>
              </a:rPr>
              <a:t>עץ הקקאו גבוה, וצומחים עליו פֵּירות כהים וארוכים. </a:t>
            </a:r>
            <a:endParaRPr lang="he-IL" b="1" dirty="0">
              <a:cs typeface="+mn-cs"/>
            </a:endParaRPr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pic>
        <p:nvPicPr>
          <p:cNvPr id="7170" name="Picture 2" descr="http://www.waynesthisandthat.com/images/chocolate-ripe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1657"/>
            <a:ext cx="4176464" cy="621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43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pic>
        <p:nvPicPr>
          <p:cNvPr id="6" name="Picture 4" descr="http://www.thestoryofchocolate.com/files/Microsite/Gallery/pods_square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067944" y="0"/>
            <a:ext cx="4536504" cy="83671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he-IL" b="1" dirty="0" smtClean="0">
                <a:solidFill>
                  <a:schemeClr val="bg1"/>
                </a:solidFill>
                <a:effectLst/>
                <a:cs typeface="+mn-cs"/>
              </a:rPr>
              <a:t>פרי הקקאו. </a:t>
            </a:r>
            <a:endParaRPr lang="he-IL" b="1" dirty="0">
              <a:solidFill>
                <a:schemeClr val="bg1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75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139952" y="188640"/>
            <a:ext cx="4536504" cy="83671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he-IL" b="1" dirty="0" smtClean="0">
                <a:effectLst/>
                <a:cs typeface="+mn-cs"/>
              </a:rPr>
              <a:t>פרי הקקאו. </a:t>
            </a:r>
            <a:endParaRPr lang="he-IL" b="1" dirty="0">
              <a:cs typeface="+mn-cs"/>
            </a:endParaRPr>
          </a:p>
        </p:txBody>
      </p:sp>
      <p:pic>
        <p:nvPicPr>
          <p:cNvPr id="5" name="Picture 4" descr="http://www.organico.co.il/sites/default/files/Cacao-Tree-3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" t="2504" r="1666" b="2769"/>
          <a:stretch/>
        </p:blipFill>
        <p:spPr bwMode="auto">
          <a:xfrm>
            <a:off x="71718" y="1712259"/>
            <a:ext cx="8919882" cy="3845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791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139952" y="188640"/>
            <a:ext cx="4536504" cy="83671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he-IL" b="1" dirty="0" smtClean="0">
                <a:effectLst/>
                <a:cs typeface="+mn-cs"/>
              </a:rPr>
              <a:t>פרי הקקאו. </a:t>
            </a:r>
            <a:endParaRPr lang="he-IL" b="1" dirty="0">
              <a:cs typeface="+mn-cs"/>
            </a:endParaRPr>
          </a:p>
        </p:txBody>
      </p:sp>
      <p:pic>
        <p:nvPicPr>
          <p:cNvPr id="2050" name="Picture 2" descr="https://encrypted-tbn1.gstatic.com/images?q=tbn:ANd9GcS8_o_CUTDr1uFmxxtAj0IlDHgj5zGjyvejTm6Oev67ZJ5fJRx0Tw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48" y="193880"/>
            <a:ext cx="4473352" cy="6230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912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107504" y="23537"/>
            <a:ext cx="8928992" cy="1368152"/>
          </a:xfrm>
        </p:spPr>
        <p:txBody>
          <a:bodyPr>
            <a:noAutofit/>
          </a:bodyPr>
          <a:lstStyle/>
          <a:p>
            <a:r>
              <a:rPr lang="he-IL" sz="3600" b="1" dirty="0" smtClean="0">
                <a:effectLst/>
                <a:cs typeface="+mn-cs"/>
              </a:rPr>
              <a:t>את הפֵּירות האלה לא אוכלים. בתוך הפֵּירות יש זרעים בהירים, הנקראים "פּוֹלֵי קקאו". </a:t>
            </a:r>
            <a:endParaRPr lang="he-IL" sz="3600" b="1" dirty="0">
              <a:cs typeface="+mn-cs"/>
            </a:endParaRPr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pic>
        <p:nvPicPr>
          <p:cNvPr id="8194" name="Picture 2" descr="http://www.montosogardens.com/theobroma_cacao_4_small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43962"/>
            <a:ext cx="6336704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01221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5148064" y="2348880"/>
            <a:ext cx="3985302" cy="11430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he-IL" sz="3600" b="1" dirty="0" smtClean="0">
                <a:effectLst/>
                <a:cs typeface="+mn-cs"/>
              </a:rPr>
              <a:t>אחרי שקוטפים את הפֵּירות, מוציאים מהם את פּוֹלֵי הקקאו ומייבשים את הפּוֹלִים בשמש. </a:t>
            </a:r>
            <a:endParaRPr lang="he-IL" sz="3600" b="1" dirty="0">
              <a:cs typeface="+mn-cs"/>
            </a:endParaRPr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pic>
        <p:nvPicPr>
          <p:cNvPr id="9218" name="Picture 2" descr="http://www.ecolibrary.org/images/full_image/Cacao_fruit_cut_open_Theobroma_cacao_DP370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43" t="5380" b="4999"/>
          <a:stretch/>
        </p:blipFill>
        <p:spPr bwMode="auto">
          <a:xfrm>
            <a:off x="107504" y="755322"/>
            <a:ext cx="5040560" cy="4620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01221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1430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he-IL" sz="3600" b="1" dirty="0" smtClean="0">
                <a:effectLst/>
                <a:cs typeface="+mn-cs"/>
              </a:rPr>
              <a:t>אחרי שבוע אורזים את פולי הקקאו ושולחים אותם לבתי חרושת בכל העולם. </a:t>
            </a:r>
            <a:endParaRPr lang="he-IL" sz="3600" b="1" dirty="0">
              <a:cs typeface="+mn-cs"/>
            </a:endParaRPr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pic>
        <p:nvPicPr>
          <p:cNvPr id="1028" name="Picture 4" descr="http://clinicatrinutrix.com.br/portal/wp-content/uploads/2013/07/cacau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35025"/>
            <a:ext cx="6696744" cy="444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01221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928992" cy="1143000"/>
          </a:xfrm>
        </p:spPr>
        <p:txBody>
          <a:bodyPr>
            <a:noAutofit/>
          </a:bodyPr>
          <a:lstStyle/>
          <a:p>
            <a:r>
              <a:rPr lang="he-IL" sz="4000" b="1" dirty="0" smtClean="0">
                <a:effectLst/>
                <a:cs typeface="+mn-cs"/>
              </a:rPr>
              <a:t>בבתי החרושת טוֹחֲנִים את פולי הקקאו, ומקבלים תַעֲרוֹבֶת רכה ודביקה.</a:t>
            </a:r>
            <a:r>
              <a:rPr lang="he-IL" sz="2400" b="1" dirty="0" smtClean="0">
                <a:effectLst/>
                <a:cs typeface="+mn-cs"/>
              </a:rPr>
              <a:t> </a:t>
            </a:r>
            <a:endParaRPr lang="he-IL" sz="2400" b="1" dirty="0">
              <a:cs typeface="+mn-cs"/>
            </a:endParaRPr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pic>
        <p:nvPicPr>
          <p:cNvPr id="5122" name="Picture 2" descr="http://www.ynet.co.il/PicServer2/20122005/761079/choco_wa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641842" y="2310235"/>
            <a:ext cx="4393829" cy="3413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76746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8928992" cy="1143000"/>
          </a:xfrm>
        </p:spPr>
        <p:txBody>
          <a:bodyPr>
            <a:noAutofit/>
          </a:bodyPr>
          <a:lstStyle/>
          <a:p>
            <a:r>
              <a:rPr lang="he-IL" sz="3200" b="1" dirty="0" smtClean="0">
                <a:effectLst/>
                <a:cs typeface="+mn-cs"/>
              </a:rPr>
              <a:t>מהתַעֲרוֹבֶת הזאת עושים אַבְקַת קקאו להכנת עוגות ועוגיות, שׁוֹקוֹ, וכמובן – שוקולד בכל מיני טעמים: שוקולד חלב, שוקולד מריר, שוקולד אגוזים... </a:t>
            </a:r>
            <a:endParaRPr lang="he-IL" sz="3200" b="1" dirty="0">
              <a:cs typeface="+mn-cs"/>
            </a:endParaRPr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pic>
        <p:nvPicPr>
          <p:cNvPr id="5" name="Picture 2" descr="http://www.ruadireita.com/info/img/a-magia-do-cacau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59736"/>
            <a:ext cx="6918604" cy="4607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7674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pic>
        <p:nvPicPr>
          <p:cNvPr id="3074" name="Picture 2" descr="http://365thingsaustin.com/wp-content/uploads/Groovyfoody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92" y="878976"/>
            <a:ext cx="9153192" cy="4626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897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107504" y="77754"/>
            <a:ext cx="8928992" cy="758958"/>
          </a:xfrm>
        </p:spPr>
        <p:txBody>
          <a:bodyPr>
            <a:noAutofit/>
          </a:bodyPr>
          <a:lstStyle/>
          <a:p>
            <a:r>
              <a:rPr lang="he-IL" sz="3600" b="1" dirty="0" smtClean="0">
                <a:effectLst/>
                <a:cs typeface="+mn-cs"/>
              </a:rPr>
              <a:t>אז מה, השוקולד צומח על עצים? – מה פתאום? </a:t>
            </a:r>
            <a:endParaRPr lang="he-IL" sz="3600" b="1" dirty="0">
              <a:cs typeface="+mn-cs"/>
            </a:endParaRPr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pic>
        <p:nvPicPr>
          <p:cNvPr id="6146" name="Picture 2" descr="http://white-lily.co.il/ArticlesImages/13112012163133-Kozzi-thick_chocolate_twirl-441x294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8" r="13775" b="11859"/>
          <a:stretch/>
        </p:blipFill>
        <p:spPr bwMode="auto">
          <a:xfrm>
            <a:off x="1187624" y="1196752"/>
            <a:ext cx="6983506" cy="5345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81978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560840" cy="1143000"/>
          </a:xfrm>
        </p:spPr>
        <p:txBody>
          <a:bodyPr>
            <a:noAutofit/>
          </a:bodyPr>
          <a:lstStyle/>
          <a:p>
            <a:r>
              <a:rPr lang="he-IL" sz="4000" b="1" dirty="0" smtClean="0">
                <a:effectLst/>
                <a:cs typeface="+mn-cs"/>
              </a:rPr>
              <a:t>אנחנו לא קוֹטְפִים שוקולד מהעצים, אלא קונים אותו בחנות. </a:t>
            </a:r>
            <a:endParaRPr lang="he-IL" sz="4000" b="1" dirty="0">
              <a:cs typeface="+mn-cs"/>
            </a:endParaRPr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pic>
        <p:nvPicPr>
          <p:cNvPr id="1026" name="Picture 2" descr="http://upload.wikimedia.org/wikipedia/commons/3/36/Belgian_chocolates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72816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81978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143000"/>
          </a:xfrm>
        </p:spPr>
        <p:txBody>
          <a:bodyPr>
            <a:noAutofit/>
          </a:bodyPr>
          <a:lstStyle/>
          <a:p>
            <a:r>
              <a:rPr lang="he-IL" sz="3200" b="1" dirty="0" smtClean="0">
                <a:effectLst/>
                <a:cs typeface="+mn-cs"/>
              </a:rPr>
              <a:t>אבל מי שבכל זאת רוצה לייצר שוקולד בעצמו, צריך קודם כול לגדל בחָצֵר מַטָע קטן של עֲצֵי קקאו! </a:t>
            </a:r>
            <a:endParaRPr lang="he-IL" sz="3200" b="1" dirty="0">
              <a:cs typeface="+mn-cs"/>
            </a:endParaRPr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pic>
        <p:nvPicPr>
          <p:cNvPr id="2050" name="Picture 2" descr="http://www.geo.fr/var/geo/storage/images/photos/vos-reportages-photo/equateur-sao-tome-enquete-sur-le-cacao/plantation-de-cacaoyers/325246-1-fre-FR/plantation-de-cacaoyers_940x705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727" y="1556792"/>
            <a:ext cx="6480491" cy="486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81978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93204" y="-20607"/>
            <a:ext cx="8229600" cy="1143000"/>
          </a:xfrm>
        </p:spPr>
        <p:txBody>
          <a:bodyPr>
            <a:normAutofit/>
          </a:bodyPr>
          <a:lstStyle/>
          <a:p>
            <a:r>
              <a:rPr lang="he-IL" sz="4800" b="1" dirty="0" smtClean="0">
                <a:cs typeface="+mn-cs"/>
              </a:rPr>
              <a:t>שוקולד בטעמים שונים</a:t>
            </a:r>
            <a:endParaRPr lang="he-IL" sz="4800" b="1" dirty="0">
              <a:cs typeface="+mn-cs"/>
            </a:endParaRPr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pic>
        <p:nvPicPr>
          <p:cNvPr id="3" name="Picture 2" descr="http://arch1design.com/blog/wp-content/uploads/2010/10/250px-Chocolate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00808"/>
            <a:ext cx="5976664" cy="466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12454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pic>
        <p:nvPicPr>
          <p:cNvPr id="6146" name="Picture 2" descr="http://www.quiltersnewsletter.com/blogs/insideqn/files/2012/07/stack-of-chocolate-pieces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7506"/>
            <a:ext cx="3456384" cy="5883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91165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pic>
        <p:nvPicPr>
          <p:cNvPr id="6148" name="Picture 4" descr="http://fc04.deviantart.net/fs70/i/2011/307/e/b/chocolate_elephant__brussels__by_samupipboy-d4ezew3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3"/>
            <a:ext cx="7972425" cy="598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67633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23482" y="0"/>
            <a:ext cx="8928992" cy="1143000"/>
          </a:xfrm>
        </p:spPr>
        <p:txBody>
          <a:bodyPr>
            <a:noAutofit/>
          </a:bodyPr>
          <a:lstStyle/>
          <a:p>
            <a:r>
              <a:rPr lang="he-IL" b="1" dirty="0" smtClean="0">
                <a:effectLst/>
                <a:cs typeface="+mn-cs"/>
              </a:rPr>
              <a:t>אֶצְלֵנוּ, בישראל, צומחים עֲצֵי אורן. </a:t>
            </a:r>
            <a:endParaRPr lang="he-IL" b="1" dirty="0">
              <a:cs typeface="+mn-cs"/>
            </a:endParaRPr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pic>
        <p:nvPicPr>
          <p:cNvPr id="1028" name="Picture 4" descr="http://upload.wikimedia.org/wikipedia/he/9/99/%D7%92%D7%9F_%D7%9E%D7%A0%D7%A9%D7%94-%D7%90%D7%95%D7%A8%D7%9F_%D7%94%D7%A6%D7%A0%D7%95%D7%91%D7%A8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0768"/>
            <a:ext cx="6751785" cy="506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381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5796136" y="188640"/>
            <a:ext cx="3130906" cy="1143000"/>
          </a:xfrm>
        </p:spPr>
        <p:txBody>
          <a:bodyPr>
            <a:noAutofit/>
          </a:bodyPr>
          <a:lstStyle/>
          <a:p>
            <a:r>
              <a:rPr lang="he-IL" b="1" dirty="0" smtClean="0">
                <a:effectLst/>
                <a:cs typeface="+mn-cs"/>
              </a:rPr>
              <a:t>ועֲצֵי ברוש, </a:t>
            </a:r>
            <a:endParaRPr lang="he-IL" b="1" dirty="0">
              <a:cs typeface="+mn-cs"/>
            </a:endParaRPr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sp>
        <p:nvSpPr>
          <p:cNvPr id="5" name="AutoShape 2" descr="data:image/jpeg;base64,/9j/4AAQSkZJRgABAQAAAQABAAD/2wCEAAkGBhQSEBQUEhQWFRUWFhgVFxcYGBcaFxQfGBwXFxgVGRgXHyYfFxkjGRYaIC8gIygpLCwsFx4xNTAqNSYrLCkBCQoKDgwOGg8PGikcHBwpLCwsKSkpKSkpKSkpKSkpKSkpKSksLCkpKSwpKSwpKSkpLCwsKSwpKSkpLCwsLCwsKf/AABEIAMIBAwMBIgACEQEDEQH/xAAcAAABBQEBAQAAAAAAAAAAAAAFAAEDBAYCBwj/xABCEAABAwIDBAcGAgcIAwEAAAABAAIRAyEEEjEFQVFhBiJxgZGhsQcTMsHR8CNCFFJigpLh8RUWJDNDcqKyVMLSU//EABkBAQEBAQEBAAAAAAAAAAAAAAABAgMEBf/EACIRAQEBAAIDAAIDAQEAAAAAAAABEQIhEjFBAyIyUWFxE//aAAwDAQACEQMRAD8A9wCdJJAkkkkCSSSQJJJJAkydJAkznQJTqjtrEe7w9Z/6tNx3cDxQWcPXD2hwmDpKlQjopXz4Kg7jTHlb5IugSSSaUDpJpSQOkmSQOkmToEmcnXFb4TGsGEFXZOPbWp5mmRmc2f8AaSCrqyfs2J/QoNiKtQeYK1iBJJpUNXFsaYc4AnSTruQTpKtUxrQBvnSND3qeUHSZIFMgdJMkg6SSSQJJJJAkikmcYQQYTFCpmI0Di3tymCRylWFkfZ7iveMxBkn8Z0TwNxy37lrkCSSUdeqGtc46NBJ7roJFm+nWLjZ+KgAkNDYP7RaPmjOzccK1FlRrg4ObMjQ8Y7155012w+pg8e3czFU2a7rfNqlGv6BtjZ2GEz+H8zbu07kelZ7oAT/ZuGzGTkt2Sco7hAWgVDpkkpQJJNKUoHSSBSQJOmXL3QJOiDuVxVEtI5FUqu0C1zQQACbnhwVh9TNTcRbqkg92qmjBeyjFEHEUXSCHB4F4GrXHkfhtyXosryT2T4ojFvaSTnY8m+ha5pkidb6r1pJ6FfHVyxhIBPZE+dljMdim1JLw9tRxuMskAA3EcfMLV43EtL2s60mQC38pjUnjBWe6TYItqNdEtyZJkAk6CfKSeJWOctiH2Rjfe0xSB67HAib2ERPitRg6ZawBxzEC5JmTJJ7lldmECZpllRuYtc3Nllv5DuiB6K5V6SNZRqP6zi1pdbSeBJ061tE43J2RN0Z2i59bGU3QRTr9Ujg8THdHmtAvJ/Zr0ieMVWY4yHszAWEuaQ237p8l6jTxbSTcbu+dCO1bl2CdJcGsBvSVVKkhPR/pFTxbC6nMNgGRxvbj/JFkCSSSQJVdqOIo1CNcjo8CrSHdIqobha5OgpP010MeaDK+zOrmFYhsfCORu/f8lu1537J8Q4isC2Gwwgx8R6zTffovREWkhXSjFtp4Ou5+nu3DtLhlA7yQiqyXtQrhuzas6ucxoHE5gY8AfBEXugz52fh/9kbuJnReTdJtpksxQsG1saSZ1/Da4j/svTPZrXzbOpdQMAzDkYJ62p1Xjm3crqYqAjO/EVTzygC/YS6x5FYtHtHs5dOzMOdJafJxAPKwHetKsh7L2Rs+lmdLn5nAE3a0EtgCdJBPetbVfAJO4StByuVW2bjPeUKdQ/mY13iF1+nMyl2YQDB5cVdE6SZjwQCNDdUxtRpxBofmDc5/4/8A15ILsp8y5TK4jqVzVdYpwgvSTF5aZIIka3g8PC6luTVZvaNT3jndYgjtAsDB7bRu1Wq6PVy6jBkcJ4EBw7RdYStin1BSqADI4lh4B0k5Tvj6rabPxpfTY4DI8xbiADPboVy4UrzLoI80trBvxHNUYd2abEi8a3XtcrxDodi/d7Tcfic+o5s5S4tBN3EDsjldep1qzgWvbmBL8l+Zs4g7reasuQT7TyGoGuBnIYIk68gdba6rKYTAE1niqHVBnABEkCdHCfhAAJjfoi/SnF5KjXXlrDCG9FtovJLMgdmGYyYdAECJ3/dlzvP9/Eqq/pG6g1zMg+I3DjNxlIMakAeIuqj8QKxeHOLM4Mgi19xEb+KnxOGYX1Zdka1xEkTfnzm09nFZ6vVAztzlxacpAETvkSuXO8p/xAvo/jHUcQHNuZe3lz05blpWbfqZ2y+crs0GPDjCxVCuW1wCJ64t2mD5LX08MA0vscpgg8HCNRraU7vpWiO0W1SXuF3GTc9iSymK2s4PIAyxFpI3DdNkl1/9P9Txel7N2C6k9mR5FNpPUsA4R1dNTzPBaAKGnSIcTyA1O7loFMvQpJJJiUDrN+0DFFmAqAavLaY/eInyBVzEdJaTKopk8if1bxJHCfULFe0jbOapRAzZGkGDYPJdq0aOgNN+azaI/ZNjCK1WnchzA7fALTx3TmXptauGCXEADeV5Z7J63+IqWHXab7+qREX4ajsW46SYp8FjWTIuYmJ0IG/fuTelq9T29Sc7KDJkA20nQ9n1Cy/tdqkYEATeq3yDiPNU8cK7RbM5pBBAbB5za8RKz3tD2y6rRogVA4i5bBGU5RZ3P+a5+fyo1HRCp7jYbqjnT1Krv9ti0NF+I/5LxvHOHu6embNUkzuimBbgDPnwXp1M5ejbg5wBBgRaZeLEz1pk3+i8qx1SajeYngL8OHYry9lfQHs7w2TAUWlploMOMXzEu6pk2vHciPS3Ge6wVd41DCB2myHezbHOq7OoucAIBYIBHwEib69yr+1XGZNm1ACJc5gg6kTJjwW76Gf2Z0hH6Fh6P5CwyQZLYJsTxuFxhMYXuyZrRIBIDiJktzaAwUG6NYL32GY3NBykjSIkkidxgb1xWL2Zi2BlMaguMjSRusQvLdtHofRnb5c/3LrwDlO+248lnmbca3pBVzOhoY5h4HLTacviJ7lR2HVFPEUy11swBNjAgZrcvlxWd2/iSdr1nNsDVeL6m2U9x4LrOVnFHr9LpTRc0FpMndvtqqe2ulIaGiiQSRM6xOgjisBRxboyt+EHMTHZbySFbMY3C5Aj70WOX5+XobzZnTBtWWVIY8AmQeqYMADfJB80AftMe8eXSc2oi2kC06yR3jkhpxdOA8AhwnXlEach5KI7amrffpYanLY8rKX8u9LIO7QwEYanUpNhjiHFsmGx1c3HffsVyjtSlTbTDmmzpMSbkSWjl147+9NgC1zadF3UDPxBJsc3Wy3veZjks3tTEMYaJaTDHG0mTOWQTwhq62zj2M7sXawpbSFb4PxXTIzFoeSDaReCV7bjtnNqgGYi82vvAPJeE+8bUx0nqipXaYnQF0ls7tV7ds+7AC8HM3Nk1gO1n0ThdT6ye3aBdVto0ZdTqOqQJ7AYHEKDF4p+Hcw5IcDAkQXNItebjX7K0lR7ffuD25KLCHybEu0aeyQfBBOk4puJqA5m5xY3yRAnjBnyWOXGS2/RHhdp0HF73UyQS0GSDydDTrBE3MWWY2pUb+m9UdWoRv1I+vzWh27hWUmU25XA+TgQOsOBmY5LIY2rlDXAAua6QHCZy6DmscuXfjVwFxDIrHk6/EXXogrUfd1CYc91Pqm+toMC3E+HFea414LyRAzQbc+C3lP8Olh3ABw923MSYkkZiBP7MeQVn+J9Dg0bzfvSXVTFB5zEmTwDYtZJcPH/AFrXr+xtsNrU2y5hfAzBrpgxMInK856P7Tw1KmyoGZDmDfevBMuM5m9XsN7i0FW9qdPyAw0iIkh4vNtN3wnjyX0N6K3crPdJekbKQDJJJMODSJA3gg7oKoYPpdLGio4PdUNi1zYa0ATO8GePHksvjcoc78wabvkkDMTcxO8W7Vj8nKydIJM928tcSC0mNS2CSIJEGQ3SOXBZTpvtYGvTyEkMZFwAJJN4FrhR4ja3WgcZ7IiFnduYgl3Gw7tVwnPlelr0L2Rge8da5Y4g5gdHNBkRI19eS9BqYaamZzjEWZeIF5I4z6Lyn2R1w3GPlw/yj2ASzfxW4xm3adGtDmy0lsHXLEw6OF+1ejyknZRTEV2Uqbn1hAdl6u8QIOm5ec+1TDMZTwxp6ua8lsibkGbE8Sr22NuuqU2gzBqv1/MIkRutJEBYzpRjnmpSaTmDWQ2NACSY5XXK/k24jV4jDgdHnhrg4trBziHAgXaIB3gadx3LzN4l4vYW9OC3uPouZsIZgGmtiTUY0TMZYPi5pPeF55iIFTLOhnt3bty1y/kl9vcfY5ii7BObFmVDfcS65jlEHvKh9s9YfotNtwc8zFtDaeP1Wf6BdKnYbDCm1urySTfkdNbAWVz2r7QbWw1B4iZMxfLrY7hy32KecsxWe2LjDToMIMEsI5Xk+MJYd78xOaMsOJ4zw8EL2Y/8HkJjW94+aJQWtBIMusRzAt5ryd7Vc0sd/iabZcA7O0RvMdURvEx3KhVxebaGarcmpLo751n7CixddzK9JzSQWmZG4zaDu0VGrii2vmJuHg9l/NduF6ZbTHbSabNkNFrxfTfv0Q+q/h5eQKied/Hz5qOnV58lxu29qvMq6DcLHkua1MgtPObnVQUjB9V1XrZp7Z5Ln90HMRtVzmNqZpdwG6CSB6oacXnBBAuRfhe57TJldYOnmAFmgmJJgGdddDCp0qeVj55gdvFdbbewDdXy1czdQ6RyI3r07oljalcZx+VoNvib2fReTh+8j1+a9D6HbaFKkHWJcC1xJOhMkAdoC7ccmalFtt7dY9zmNaQGzraYtfwnxQvA48Cqw1T1A7M606WA70SxtNlSm5zS0F5zRrljWYFxc+AWWpVBJBsCTpxBjRcfybOXl7X4N9Itvtr1eo2w3k7tw4COKD7VAzvMTvE6jM0Fd1MjG9W5i8xa26O1RYh4LWE/qZefUkekLny5d7Vnpk8YyHRzjzlH8HiXOpsJcPhy9mWwnhYBBNoiXAmxj7P3wV3ZNZuQgkw0nzjxvK68r+qX2uvaZ+GecxPdCZF8Hsh9Rge0OymY04kbyks5/jPkEUdrkgUwIaHFwa4Sb6tO4iyKf2e003uquNN4bLAAW52kEETo7MYAQM4jLWBmbyTqInSPkjrdp0DgH+8cTUdUysaCYYGfCQCTE716+N2a38R7CxDaL3F5Mhjg3fJg6kX3qgMcXPALjkOusOHAxroqrK+W7jMmQTv5FTbN2m1oeCwHO3KJ/KD+qNxJDb8ljexX2k3LicgPGPuT67kLx9SS47hYKerif8QTMFogcoBVGu+x+9U91BnobjTTrzFoJPkR5+q021druq1A6A0R8P3yWK2Q4h1rmPAC/oj1TFgMk6j0005arn+S3cF7A473j8NTLQXOfUbmNwRMCx0jjKAdMHNZiD7ucoFpvMdk2topMBiXPr4ZrBJJdlGg6xIieFlQ6SOIruB1AB8VqbsGj2xtZtTZlBgdmcyq7OIi9y2OUAbt5WHruBdJjfpMeHyRZoihmOrnuMcIAAtqNdTqg9dpza7rArUu8qNdsHaHuqTRxvbWRp5rnpJi/eU7m5MkeP181W2FUJp826TfW2v3uUG22kAAjjfiuGfsYs7GksFt5Eec9t1cr1zEC4jzFkN2ZULaAPMyB2q8X5mC0aiRqbgzHG/knKd1Qja1T8QRaRr3n6qvjB1yezkptqx7zsBAHMqvindaeMR3j6Lpx+MjtXEZoNvhE30i0eSRaYEf0UGF0g7/AJqx77KYG46b40MdxWKrh2Jym41sI8JVxs5I7z8/RVag657bcL3lTgEeHrvWLCLOHGfNfKAJEyJ4x3XVdzodE2++KiIJbfcLRqnfTPVOhEGOUa/fFakmdAHiT1rcbDXjEBa/o1QY+gA4mQToBN9LQsbVd1iQRJPotf0C2c6q2oW5iZAgWGXeZ3XhduM1BF2NLBUDTYtgwPCDuiPEIDs/ElxqRudIJgzOojvWw2vssUQGZDNidDbLc2Gk8Vgti1ctV4OkRu4+sLn+TheO6sFar8zb6ros/CP7Dg7sDhl9QFG9/YP5kLvYdb8QtkHM11joS3rCSLgWK8/Dj3ixndpHrnjbVNsmvBI3EadhU23SDVkANEAQOX9FRwB/EEmJt9/e5ejJmMjP6cBaT4pKMEfYnzSXIVXPLHkj4XEzwvuVWpUMiBbf3qbBODhkcCAJJMxfd6qNjOuN4cQCOMkWC9c6aW35TTBkzcRrw8v5rkVREcRrwSqgNYGmWuDnACLtiNfNM0w08hJ3LN6RVJF3Eaz5qq90xuUjH7tIafO6gq1Ldnn4KyC9swhr+63p3otXIDCdRE+KDYJ3Wtc2N/viru0av4Tty585+0FWhiiH0uRMRzMbk+18QTVMDhPHdJJ8NVUwEGtTB4jnqeAVja7Q2q/Le8XGt7W3cVvO4OsOzqETvDjrAnd3QPFDqjCTmOg1nuHjdE8RVzNdAaJdo0QGyAY1vqR3IbUMGNx+/n5qyftU+jWz6p93vE7uPeuNr1C5jb8R5KPDVeoBb6KHHv0+9+q5Z2q9saTSj9o98X8ETdo06a98R4INsauQO/uRnEUwGSB+YTx6wMJZ3VjO7RM1TPHu7Oar1HWH3wt2KTEXcf8AcY7BZRuEERy5rpPSNLhKYLc3ARyUbqjQZ3i8fNLZtIONzlblzT23Fu1c1KMiw++K52B6dTUzr5fcKZ1WIEqpTbuB3xHFSmrfnY/I3WbBbwVQNqNJhzRYg2F7XO7XVNXqzcAEEW465ZHcCqhr2iIAEQDxtJ52U+IcHNpkGwERF7F1/vit5gAYvdE62Hhw7FsPZ9to0HvkjKYJk6T8pusfXkSQNCfl9UX6HUTVrGlYZmugkgXHWGvfbsXThvwbfpF0iLntfSdrcnWDJs0kTlubHmvPH1fxnT+ty4o1jQ6kSxwPVkOBAtebdyz7LVwXX64kHfdZ5d3ajQ+/GTMOEHtEfKFBs0gYin1tXabiHdU6JPb1arLy2XARw/kPJUmOyPBFi2D2EX9V55MtrWoNqiHm+nG8cfRUKFT8Rtr20RrpPhMtWRYVBnaeTiSAPFAhYzNwe/dC7z0lmUdFad3FJI0p/mBKZYXAxp60cd6ZmJ0B4hOXAwfvsXFCmAZnQ/OF3ElQy6/br5KSo3qE8gqVJxLjA5ffgpqo6kcxz3z6hLEVw4dc7yYuoKpiFMGw3dqoqzdADvEc+SsF3Cu64PjyUu1KnUMWkhRYIEOndolth3VHbp3LGbyFXDVCKje0XU2Mqdd0zrv7hKq0T1293lCnxBk34HWd+hjsWr7RboPmnczBjsA0A8VQf8fDgrGHP4Z7TfhZQPeDEgabtb3hZn8qCOGdDWjXTuVfGuMxvv5n+qmYYywLQPoq+PqQT96T8ys/VqfZD4nSxBM/fFajDBhbVBIkija9gQJf3ZlldkvADybmw5QtLTpBxeNJpATwtTIPP4T4q/arJ4qpmqOM6u5myhcDa/H5+C6rOi3P79FzUA4WG+dPuVtGow+H/DB5Cw3WO8a3XNQBsC8xJn5cFPhawNCkQACGwY1MTqqWNFwQe7muFvYaiYJJ7u1TMpAlpi24cVDg9Q06uFjuvor7X5Y0sXDvt9VOV6FfFYcPMNEZSRPEbk2KYBSYQZBc7ygx5lO2sC0jj9hWgwZG7xDu+QEl/tYzz3GJvM+u9d7NllVhab5iNdBdQ4l8PLZ3x4pUngPBO4iOxdPjLW0XZ33Ic3R2aTroZ3EWPcsninn3rt5zHjGv0RmtWvAMDhp970FxI65jjfiscVaL+1mVcQyoRlzENeB8IDhkMdxQjFiH1ATBBI8DousPhM7MzdQF3tts1826qGVP42gnzlakX4n2vXz0MMf2Hs4/C63kR5LP0nxPlOo5iNEXqVAcOGE9YVM7Rye0h2vAtag51txVhybDZ2zmVaTHmJLRPdb5JkHwtYhjcriBFgElyPILD5M7l253PenptEbuPZuUVS2Y8NO9esQ0Hw/vv2QVM8mOF5VbACXxuJVjFtAgD+nBOSOajurfWfuVE3Vu4DemquBNpuopNrnikgJ0Koz5d2qr7WraDv8AkpcFBJPYFV2oOuBwEx2lSexJgWzUHKT4Lqu4l3Ief3ZcYB3Wdu6hTYhxi1vv+al/kLdM/hcbnzUM303gFWhlFMAaGdeyd2ig92bjTf2mNFzn1F3DtzEH+W9UsbUnd92KI4WmC6By8roXixx5en8lqe1dYIkA83D6/NbDZ9SKk7/c/wDoD8lkcANe0LTYF8lxH/jv8mQnL2rJ17vcSfzHTxXFQWnUcPBKo6CSTp6qOTHf3+a2y1PRx004/ad6f0TPeDDTHGeHEqr0UqgvLZ3E33QCrWIo9WN5gkjhYx8/BcOU7a+Iqd3AixJty4eStGzBvIc4+TI81zszD/idgc7waT8lzUrZWDiC6fBp+SzfS4r1Kgn77/NXxRiixxJBzPt2ZdPFAadTrDzvxR9zZwjYH+s8Afut+iviyzlY3cd87x4370wG+foliDlHMkz6JMpWj5/TfZdfgItqyb6qhVMvPb9VcZTJMxunxQ6o2HOHMrMB/ZTJpg3kHTu0Ulbr0aL9CxzqR7iHt8nnwVTY1WQ8DdJHor2FZmoVW/quZUHiWH/sFmRqA2NbF/s3P1VF29EMeyWwYkOjxAKHyt8Z0lSsqOgQU67pYYkTHgmVRxTuG9knmeShxbQMwO4x2q3RaB/D4bzZWKmBzk7wQXT2mPG8re9tYEYJkX3ye6EsSes4dh+SLswMU2gDRzpgXPWtKgx+yjYidIIjTerb2lgXVfaYuU2cQP52XOIMC40t9+C6oUCXBoGolXDBHDUgGNI4x6Khj6k1uwx3I5Qw5loAsOO/6xGqp7R2WTWpwPiBnmRmO7lHgpDFHBfF2DSOxPUq5bjj9Qin9mhtV4boGAz2xJQ7E4EhriDy8/MqdaYn97NMRHb4aALim2XC1pkTvnRWsHs85Zg3i3CBp4BPs2mXvfMmDA3xxWepq4kwVLruvuPqY9EOx9nRy+S0eBwQaSY/KR/2jv8Aqg23MAWuBgm8TG/T5pM0sR7OBM8iPr8ke2e453g/+O6OYyCPkocLskspxGYlwjdO7+SL4HZThVe4gZf0fLrvy0wfQpfZjB17jxPLvXJbbX7+/RF9v7GdTIyi0d9tSOIunr9Hj+j+8bYxJBi0Ce2YWthhuijA7ERFgx5Pc0mb84Rd74MwOuxzv4RA9FD0QwHVfU0mm4X5w31U9WmeqG9YAFtt0iFjlmr49GwFCGuPBkzxzWjz8lDtAANPJxGn7II+auil+G5s65Z/dufUJYnCdQukTmBjf8MR5LM7MrKyZHb99y1+EaP0Jpduqu8S2PBZ8YIWJn4rjlN7rRVW/wCCaB/+nyJQ8WSxtD4r6zr81xmOUOAiPu6Mvw7TqDwPAIWMI6YgnL3D+asp4iNSkWvyngO+wQnabC15m4N+2dEbxbSXzBmBJ/dAjtT4rD+8AEWAtI5CVNyrOKt0bBDna3Y7dEwJCL7L+Ko0/npu8ocP+qg2dh+u0f7gectIVjANIe0d3iMp9VnlYeOAu1agE/tQRyiR8/JCaNA5osd/yHqtDiqcB0jS3Zz8lDQwTBUqEdaDpwknhugLXC5ExXNEttw5hJWXYeTJaP8Al9U6mr4rWB2Q+k7M6mSb6g927mpy9wfYDeACCNSSvSmbJbFwD3KDE9G6Tx/lieMR6K+VdsedYY1W5yWtAc9xG8mYmBwSql+YnjPDSZWwrdBnfkIHiq9TodXAtlPqpeVR5jtHC/hhx/NUdfvRbCYYNrNEaMOo10K1lfoTWOrM3f8ALco39F6oIcab5G9avPYk44F8bd/CVTxjz76lAuA4jubHq4o8dkubqx/gQqz9kAkEi4mJ1v8A0XOcsZodSb+Ju+HTv18lDi2NbSqNP5oOm/WZ4yjtDZLQSZvEamEP2psipUgMbaRmuNN/krLtXPrnCyNbDKR4iJ7fom/tDO1jW02M920sloMvm+Z5Orp380S2js0GmQw3Hw31jdbTVD9lbNNNkPDpJmdRoNVJ6qeNQmo8TbdHyVfHscWjN+uI7ZWip4cEWJPcq2L2eH5RmiHB/bG6ybnsz+w8Cp5zHnE96N0Hke+OoyNaOZOUeoXLaLOJnnMeab9FDjE29Y0U8lyUD201xp3twVqkwmnBMyI15Qptr7IL6Ra25sWjTunsKs4fBkMaHfEAAZP0V6wyBvR8xQqDgQzXQTPyAU2XmPEq1hdkhufrCHOzaacgrJwbSOre6crLejAvJpe0GYnfbepHuJBBiS4HTuRNuDH35JqeFFyY801qYCimQ1xMHrHhxRcU/wAAkn/U/wDUCyZmzgWOYQesXcbAlXG4AkABrjF4g9iauQJLBld2HcFR2YAS87+yd7lpK2wKxY4Ck+SDHVcY8lDsnoTiGSfdvM69WBaTaTzQuKrKP3CdrBC0NHojiSP8sDtc35EqcdA6xm9Ns8Mx+SmadMhs8gBpF41G7epmsAe0zvB3WutOPZ6af5yZJ+Fjjqmd0Uy7qx7KX1cmJkZba1EF1QA7zBGhVHYlD8GtNnBze06zHitwejLR/p1z2Nb/ADTN6Ptg/gVxHEtv/wAU2HjGMJ/3Jlrzshm/D1/Ef/CSnR4xsoYE4rN4HvVUVl2Ki6bGsWPf/srplbkO5QZzxXYeU0xKan3CdtNx3j+ELkFSX5qypYZ2DP6w8Aq/9jyb5D2tCtz970g6NZV2JlD3dGmEn4b/ALIUX9z6UzbwhFxWG5de9TYmUKp9EKA1E95+Sk/upR4HuKJe9703vxvKmcTKH/3Xo7h6fRcHohQ4H77kSdihzTjF8AmcTKGjohQGgcP3lz/c/D8HfxFFW1U5fzCePFnxCj0Sw36p/iKTeieGBn3fiSiRPNOVPHjfi+MD/wC7mGH+kPF0eq6GwsMNKLfAq5nSLVM/pZIrjZlAf6VP+EKQUqbdGMH7o+icsPBRgFZutSRMKgGgA7k/6TwUIamyqbWvGJXYgqlVxtcEw2mRukuB71OXAb1z75vEqbV8UNPEYm0+68SiDatr68tPNBsc95+Crl/dQurgap+LEOjlb0VnI8Wrc8cSuC+d5HkscdnkH/OqHvj6qliaRmAXnseT3xH3Cu1Mbp0/rHvAKhqY9jfie3xAWAq4hwcTBM8ZPDQOsFXZVc7NmNu1o8BAUwegnbdL/wDWn/GEy84NU8PVMmLsb1pUjCkktq6m5TvcY1TJIKhqHifFT06ptc+JTpLpWVtjzxKtfm7kklz5BPN0mFJJZiuMS85tSo2/MpJJUidmhXU38PknSQcE+qZxt98QkkgWHMm91ZOhSSWuKVHRNu5SApJKxL7IfRJ6SSUjjcqz3GdUyS5NonlcVkklmukU6pULikkiqWJbJvz+aGPd1W89eadJVlSebnsUJPokkjNXPdiBYfC30CSSS6I//9k="/>
          <p:cNvSpPr>
            <a:spLocks noChangeAspect="1" noChangeArrowheads="1"/>
          </p:cNvSpPr>
          <p:nvPr/>
        </p:nvSpPr>
        <p:spPr bwMode="auto">
          <a:xfrm>
            <a:off x="9015413" y="-3841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e-IL"/>
          </a:p>
        </p:txBody>
      </p:sp>
      <p:sp>
        <p:nvSpPr>
          <p:cNvPr id="6" name="AutoShape 4" descr="data:image/jpeg;base64,/9j/4AAQSkZJRgABAQAAAQABAAD/2wCEAAkGBhQSEBQUEhQWFRUWFhgVFxcYGBcaFxQfGBwXFxgVGRgXHyYfFxkjGRYaIC8gIygpLCwsFx4xNTAqNSYrLCkBCQoKDgwOGg8PGikcHBwpLCwsKSkpKSkpKSkpKSkpKSkpKSksLCkpKSwpKSwpKSkpLCwsKSwpKSkpLCwsLCwsKf/AABEIAMIBAwMBIgACEQEDEQH/xAAcAAABBQEBAQAAAAAAAAAAAAAFAAEDBAYCBwj/xABCEAABAwIDBAcGAgcIAwEAAAABAAIRAyEEEjEFQVFhBiJxgZGhsQcTMsHR8CNCFFJigpLh8RUWJDNDcqKyVMLSU//EABkBAQEBAQEBAAAAAAAAAAAAAAABAgMEBf/EACIRAQEBAAIDAAIDAQEAAAAAAAABEQIhEjFBAyIyUWFxE//aAAwDAQACEQMRAD8A9wCdJJAkkkkCSSSQJJJJAkydJAkznQJTqjtrEe7w9Z/6tNx3cDxQWcPXD2hwmDpKlQjopXz4Kg7jTHlb5IugSSSaUDpJpSQOkmSQOkmToEmcnXFb4TGsGEFXZOPbWp5mmRmc2f8AaSCrqyfs2J/QoNiKtQeYK1iBJJpUNXFsaYc4AnSTruQTpKtUxrQBvnSND3qeUHSZIFMgdJMkg6SSSQJJJJAkikmcYQQYTFCpmI0Di3tymCRylWFkfZ7iveMxBkn8Z0TwNxy37lrkCSSUdeqGtc46NBJ7roJFm+nWLjZ+KgAkNDYP7RaPmjOzccK1FlRrg4ObMjQ8Y7155012w+pg8e3czFU2a7rfNqlGv6BtjZ2GEz+H8zbu07kelZ7oAT/ZuGzGTkt2Sco7hAWgVDpkkpQJJNKUoHSSBSQJOmXL3QJOiDuVxVEtI5FUqu0C1zQQACbnhwVh9TNTcRbqkg92qmjBeyjFEHEUXSCHB4F4GrXHkfhtyXosryT2T4ojFvaSTnY8m+ha5pkidb6r1pJ6FfHVyxhIBPZE+dljMdim1JLw9tRxuMskAA3EcfMLV43EtL2s60mQC38pjUnjBWe6TYItqNdEtyZJkAk6CfKSeJWOctiH2Rjfe0xSB67HAib2ERPitRg6ZawBxzEC5JmTJJ7lldmECZpllRuYtc3Nllv5DuiB6K5V6SNZRqP6zi1pdbSeBJ061tE43J2RN0Z2i59bGU3QRTr9Ujg8THdHmtAvJ/Zr0ieMVWY4yHszAWEuaQ237p8l6jTxbSTcbu+dCO1bl2CdJcGsBvSVVKkhPR/pFTxbC6nMNgGRxvbj/JFkCSSSQJVdqOIo1CNcjo8CrSHdIqobha5OgpP010MeaDK+zOrmFYhsfCORu/f8lu1537J8Q4isC2Gwwgx8R6zTffovREWkhXSjFtp4Ou5+nu3DtLhlA7yQiqyXtQrhuzas6ucxoHE5gY8AfBEXugz52fh/9kbuJnReTdJtpksxQsG1saSZ1/Da4j/svTPZrXzbOpdQMAzDkYJ62p1Xjm3crqYqAjO/EVTzygC/YS6x5FYtHtHs5dOzMOdJafJxAPKwHetKsh7L2Rs+lmdLn5nAE3a0EtgCdJBPetbVfAJO4StByuVW2bjPeUKdQ/mY13iF1+nMyl2YQDB5cVdE6SZjwQCNDdUxtRpxBofmDc5/4/8A15ILsp8y5TK4jqVzVdYpwgvSTF5aZIIka3g8PC6luTVZvaNT3jndYgjtAsDB7bRu1Wq6PVy6jBkcJ4EBw7RdYStin1BSqADI4lh4B0k5Tvj6rabPxpfTY4DI8xbiADPboVy4UrzLoI80trBvxHNUYd2abEi8a3XtcrxDodi/d7Tcfic+o5s5S4tBN3EDsjldep1qzgWvbmBL8l+Zs4g7reasuQT7TyGoGuBnIYIk68gdba6rKYTAE1niqHVBnABEkCdHCfhAAJjfoi/SnF5KjXXlrDCG9FtovJLMgdmGYyYdAECJ3/dlzvP9/Eqq/pG6g1zMg+I3DjNxlIMakAeIuqj8QKxeHOLM4Mgi19xEb+KnxOGYX1Zdka1xEkTfnzm09nFZ6vVAztzlxacpAETvkSuXO8p/xAvo/jHUcQHNuZe3lz05blpWbfqZ2y+crs0GPDjCxVCuW1wCJ64t2mD5LX08MA0vscpgg8HCNRraU7vpWiO0W1SXuF3GTc9iSymK2s4PIAyxFpI3DdNkl1/9P9Txel7N2C6k9mR5FNpPUsA4R1dNTzPBaAKGnSIcTyA1O7loFMvQpJJJiUDrN+0DFFmAqAavLaY/eInyBVzEdJaTKopk8if1bxJHCfULFe0jbOapRAzZGkGDYPJdq0aOgNN+azaI/ZNjCK1WnchzA7fALTx3TmXptauGCXEADeV5Z7J63+IqWHXab7+qREX4ajsW46SYp8FjWTIuYmJ0IG/fuTelq9T29Sc7KDJkA20nQ9n1Cy/tdqkYEATeq3yDiPNU8cK7RbM5pBBAbB5za8RKz3tD2y6rRogVA4i5bBGU5RZ3P+a5+fyo1HRCp7jYbqjnT1Krv9ti0NF+I/5LxvHOHu6embNUkzuimBbgDPnwXp1M5ejbg5wBBgRaZeLEz1pk3+i8qx1SajeYngL8OHYry9lfQHs7w2TAUWlploMOMXzEu6pk2vHciPS3Ge6wVd41DCB2myHezbHOq7OoucAIBYIBHwEib69yr+1XGZNm1ACJc5gg6kTJjwW76Gf2Z0hH6Fh6P5CwyQZLYJsTxuFxhMYXuyZrRIBIDiJktzaAwUG6NYL32GY3NBykjSIkkidxgb1xWL2Zi2BlMaguMjSRusQvLdtHofRnb5c/3LrwDlO+248lnmbca3pBVzOhoY5h4HLTacviJ7lR2HVFPEUy11swBNjAgZrcvlxWd2/iSdr1nNsDVeL6m2U9x4LrOVnFHr9LpTRc0FpMndvtqqe2ulIaGiiQSRM6xOgjisBRxboyt+EHMTHZbySFbMY3C5Aj70WOX5+XobzZnTBtWWVIY8AmQeqYMADfJB80AftMe8eXSc2oi2kC06yR3jkhpxdOA8AhwnXlEach5KI7amrffpYanLY8rKX8u9LIO7QwEYanUpNhjiHFsmGx1c3HffsVyjtSlTbTDmmzpMSbkSWjl147+9NgC1zadF3UDPxBJsc3Wy3veZjks3tTEMYaJaTDHG0mTOWQTwhq62zj2M7sXawpbSFb4PxXTIzFoeSDaReCV7bjtnNqgGYi82vvAPJeE+8bUx0nqipXaYnQF0ls7tV7ds+7AC8HM3Nk1gO1n0ThdT6ye3aBdVto0ZdTqOqQJ7AYHEKDF4p+Hcw5IcDAkQXNItebjX7K0lR7ffuD25KLCHybEu0aeyQfBBOk4puJqA5m5xY3yRAnjBnyWOXGS2/RHhdp0HF73UyQS0GSDydDTrBE3MWWY2pUb+m9UdWoRv1I+vzWh27hWUmU25XA+TgQOsOBmY5LIY2rlDXAAua6QHCZy6DmscuXfjVwFxDIrHk6/EXXogrUfd1CYc91Pqm+toMC3E+HFea414LyRAzQbc+C3lP8Olh3ABw923MSYkkZiBP7MeQVn+J9Dg0bzfvSXVTFB5zEmTwDYtZJcPH/AFrXr+xtsNrU2y5hfAzBrpgxMInK856P7Tw1KmyoGZDmDfevBMuM5m9XsN7i0FW9qdPyAw0iIkh4vNtN3wnjyX0N6K3crPdJekbKQDJJJMODSJA3gg7oKoYPpdLGio4PdUNi1zYa0ATO8GePHksvjcoc78wabvkkDMTcxO8W7Vj8nKydIJM928tcSC0mNS2CSIJEGQ3SOXBZTpvtYGvTyEkMZFwAJJN4FrhR4ja3WgcZ7IiFnduYgl3Gw7tVwnPlelr0L2Rge8da5Y4g5gdHNBkRI19eS9BqYaamZzjEWZeIF5I4z6Lyn2R1w3GPlw/yj2ASzfxW4xm3adGtDmy0lsHXLEw6OF+1ejyknZRTEV2Uqbn1hAdl6u8QIOm5ec+1TDMZTwxp6ua8lsibkGbE8Sr22NuuqU2gzBqv1/MIkRutJEBYzpRjnmpSaTmDWQ2NACSY5XXK/k24jV4jDgdHnhrg4trBziHAgXaIB3gadx3LzN4l4vYW9OC3uPouZsIZgGmtiTUY0TMZYPi5pPeF55iIFTLOhnt3bty1y/kl9vcfY5ii7BObFmVDfcS65jlEHvKh9s9YfotNtwc8zFtDaeP1Wf6BdKnYbDCm1urySTfkdNbAWVz2r7QbWw1B4iZMxfLrY7hy32KecsxWe2LjDToMIMEsI5Xk+MJYd78xOaMsOJ4zw8EL2Y/8HkJjW94+aJQWtBIMusRzAt5ryd7Vc0sd/iabZcA7O0RvMdURvEx3KhVxebaGarcmpLo751n7CixddzK9JzSQWmZG4zaDu0VGrii2vmJuHg9l/NduF6ZbTHbSabNkNFrxfTfv0Q+q/h5eQKied/Hz5qOnV58lxu29qvMq6DcLHkua1MgtPObnVQUjB9V1XrZp7Z5Ln90HMRtVzmNqZpdwG6CSB6oacXnBBAuRfhe57TJldYOnmAFmgmJJgGdddDCp0qeVj55gdvFdbbewDdXy1czdQ6RyI3r07oljalcZx+VoNvib2fReTh+8j1+a9D6HbaFKkHWJcC1xJOhMkAdoC7ccmalFtt7dY9zmNaQGzraYtfwnxQvA48Cqw1T1A7M606WA70SxtNlSm5zS0F5zRrljWYFxc+AWWpVBJBsCTpxBjRcfybOXl7X4N9Itvtr1eo2w3k7tw4COKD7VAzvMTvE6jM0Fd1MjG9W5i8xa26O1RYh4LWE/qZefUkekLny5d7Vnpk8YyHRzjzlH8HiXOpsJcPhy9mWwnhYBBNoiXAmxj7P3wV3ZNZuQgkw0nzjxvK68r+qX2uvaZ+GecxPdCZF8Hsh9Rge0OymY04kbyks5/jPkEUdrkgUwIaHFwa4Sb6tO4iyKf2e003uquNN4bLAAW52kEETo7MYAQM4jLWBmbyTqInSPkjrdp0DgH+8cTUdUysaCYYGfCQCTE716+N2a38R7CxDaL3F5Mhjg3fJg6kX3qgMcXPALjkOusOHAxroqrK+W7jMmQTv5FTbN2m1oeCwHO3KJ/KD+qNxJDb8ljexX2k3LicgPGPuT67kLx9SS47hYKerif8QTMFogcoBVGu+x+9U91BnobjTTrzFoJPkR5+q021druq1A6A0R8P3yWK2Q4h1rmPAC/oj1TFgMk6j0005arn+S3cF7A473j8NTLQXOfUbmNwRMCx0jjKAdMHNZiD7ucoFpvMdk2topMBiXPr4ZrBJJdlGg6xIieFlQ6SOIruB1AB8VqbsGj2xtZtTZlBgdmcyq7OIi9y2OUAbt5WHruBdJjfpMeHyRZoihmOrnuMcIAAtqNdTqg9dpza7rArUu8qNdsHaHuqTRxvbWRp5rnpJi/eU7m5MkeP181W2FUJp826TfW2v3uUG22kAAjjfiuGfsYs7GksFt5Eec9t1cr1zEC4jzFkN2ZULaAPMyB2q8X5mC0aiRqbgzHG/knKd1Qja1T8QRaRr3n6qvjB1yezkptqx7zsBAHMqvindaeMR3j6Lpx+MjtXEZoNvhE30i0eSRaYEf0UGF0g7/AJqx77KYG46b40MdxWKrh2Jym41sI8JVxs5I7z8/RVag657bcL3lTgEeHrvWLCLOHGfNfKAJEyJ4x3XVdzodE2++KiIJbfcLRqnfTPVOhEGOUa/fFakmdAHiT1rcbDXjEBa/o1QY+gA4mQToBN9LQsbVd1iQRJPotf0C2c6q2oW5iZAgWGXeZ3XhduM1BF2NLBUDTYtgwPCDuiPEIDs/ElxqRudIJgzOojvWw2vssUQGZDNidDbLc2Gk8Vgti1ctV4OkRu4+sLn+TheO6sFar8zb6ros/CP7Dg7sDhl9QFG9/YP5kLvYdb8QtkHM11joS3rCSLgWK8/Dj3ixndpHrnjbVNsmvBI3EadhU23SDVkANEAQOX9FRwB/EEmJt9/e5ejJmMjP6cBaT4pKMEfYnzSXIVXPLHkj4XEzwvuVWpUMiBbf3qbBODhkcCAJJMxfd6qNjOuN4cQCOMkWC9c6aW35TTBkzcRrw8v5rkVREcRrwSqgNYGmWuDnACLtiNfNM0w08hJ3LN6RVJF3Eaz5qq90xuUjH7tIafO6gq1Ldnn4KyC9swhr+63p3otXIDCdRE+KDYJ3Wtc2N/viru0av4Tty585+0FWhiiH0uRMRzMbk+18QTVMDhPHdJJ8NVUwEGtTB4jnqeAVja7Q2q/Le8XGt7W3cVvO4OsOzqETvDjrAnd3QPFDqjCTmOg1nuHjdE8RVzNdAaJdo0QGyAY1vqR3IbUMGNx+/n5qyftU+jWz6p93vE7uPeuNr1C5jb8R5KPDVeoBb6KHHv0+9+q5Z2q9saTSj9o98X8ETdo06a98R4INsauQO/uRnEUwGSB+YTx6wMJZ3VjO7RM1TPHu7Oar1HWH3wt2KTEXcf8AcY7BZRuEERy5rpPSNLhKYLc3ARyUbqjQZ3i8fNLZtIONzlblzT23Fu1c1KMiw++K52B6dTUzr5fcKZ1WIEqpTbuB3xHFSmrfnY/I3WbBbwVQNqNJhzRYg2F7XO7XVNXqzcAEEW465ZHcCqhr2iIAEQDxtJ52U+IcHNpkGwERF7F1/vit5gAYvdE62Hhw7FsPZ9to0HvkjKYJk6T8pusfXkSQNCfl9UX6HUTVrGlYZmugkgXHWGvfbsXThvwbfpF0iLntfSdrcnWDJs0kTlubHmvPH1fxnT+ty4o1jQ6kSxwPVkOBAtebdyz7LVwXX64kHfdZ5d3ajQ+/GTMOEHtEfKFBs0gYin1tXabiHdU6JPb1arLy2XARw/kPJUmOyPBFi2D2EX9V55MtrWoNqiHm+nG8cfRUKFT8Rtr20RrpPhMtWRYVBnaeTiSAPFAhYzNwe/dC7z0lmUdFad3FJI0p/mBKZYXAxp60cd6ZmJ0B4hOXAwfvsXFCmAZnQ/OF3ElQy6/br5KSo3qE8gqVJxLjA5ffgpqo6kcxz3z6hLEVw4dc7yYuoKpiFMGw3dqoqzdADvEc+SsF3Cu64PjyUu1KnUMWkhRYIEOndolth3VHbp3LGbyFXDVCKje0XU2Mqdd0zrv7hKq0T1293lCnxBk34HWd+hjsWr7RboPmnczBjsA0A8VQf8fDgrGHP4Z7TfhZQPeDEgabtb3hZn8qCOGdDWjXTuVfGuMxvv5n+qmYYywLQPoq+PqQT96T8ys/VqfZD4nSxBM/fFajDBhbVBIkija9gQJf3ZlldkvADybmw5QtLTpBxeNJpATwtTIPP4T4q/arJ4qpmqOM6u5myhcDa/H5+C6rOi3P79FzUA4WG+dPuVtGow+H/DB5Cw3WO8a3XNQBsC8xJn5cFPhawNCkQACGwY1MTqqWNFwQe7muFvYaiYJJ7u1TMpAlpi24cVDg9Q06uFjuvor7X5Y0sXDvt9VOV6FfFYcPMNEZSRPEbk2KYBSYQZBc7ygx5lO2sC0jj9hWgwZG7xDu+QEl/tYzz3GJvM+u9d7NllVhab5iNdBdQ4l8PLZ3x4pUngPBO4iOxdPjLW0XZ33Ic3R2aTroZ3EWPcsninn3rt5zHjGv0RmtWvAMDhp970FxI65jjfiscVaL+1mVcQyoRlzENeB8IDhkMdxQjFiH1ATBBI8DousPhM7MzdQF3tts1826qGVP42gnzlakX4n2vXz0MMf2Hs4/C63kR5LP0nxPlOo5iNEXqVAcOGE9YVM7Rye0h2vAtag51txVhybDZ2zmVaTHmJLRPdb5JkHwtYhjcriBFgElyPILD5M7l253PenptEbuPZuUVS2Y8NO9esQ0Hw/vv2QVM8mOF5VbACXxuJVjFtAgD+nBOSOajurfWfuVE3Vu4DemquBNpuopNrnikgJ0Koz5d2qr7WraDv8AkpcFBJPYFV2oOuBwEx2lSexJgWzUHKT4Lqu4l3Ief3ZcYB3Wdu6hTYhxi1vv+al/kLdM/hcbnzUM303gFWhlFMAaGdeyd2ig92bjTf2mNFzn1F3DtzEH+W9UsbUnd92KI4WmC6By8roXixx5en8lqe1dYIkA83D6/NbDZ9SKk7/c/wDoD8lkcANe0LTYF8lxH/jv8mQnL2rJ17vcSfzHTxXFQWnUcPBKo6CSTp6qOTHf3+a2y1PRx004/ad6f0TPeDDTHGeHEqr0UqgvLZ3E33QCrWIo9WN5gkjhYx8/BcOU7a+Iqd3AixJty4eStGzBvIc4+TI81zszD/idgc7waT8lzUrZWDiC6fBp+SzfS4r1Kgn77/NXxRiixxJBzPt2ZdPFAadTrDzvxR9zZwjYH+s8Afut+iviyzlY3cd87x4370wG+foliDlHMkz6JMpWj5/TfZdfgItqyb6qhVMvPb9VcZTJMxunxQ6o2HOHMrMB/ZTJpg3kHTu0Ulbr0aL9CxzqR7iHt8nnwVTY1WQ8DdJHor2FZmoVW/quZUHiWH/sFmRqA2NbF/s3P1VF29EMeyWwYkOjxAKHyt8Z0lSsqOgQU67pYYkTHgmVRxTuG9knmeShxbQMwO4x2q3RaB/D4bzZWKmBzk7wQXT2mPG8re9tYEYJkX3ye6EsSes4dh+SLswMU2gDRzpgXPWtKgx+yjYidIIjTerb2lgXVfaYuU2cQP52XOIMC40t9+C6oUCXBoGolXDBHDUgGNI4x6Khj6k1uwx3I5Qw5loAsOO/6xGqp7R2WTWpwPiBnmRmO7lHgpDFHBfF2DSOxPUq5bjj9Qin9mhtV4boGAz2xJQ7E4EhriDy8/MqdaYn97NMRHb4aALim2XC1pkTvnRWsHs85Zg3i3CBp4BPs2mXvfMmDA3xxWepq4kwVLruvuPqY9EOx9nRy+S0eBwQaSY/KR/2jv8Aqg23MAWuBgm8TG/T5pM0sR7OBM8iPr8ke2e453g/+O6OYyCPkocLskspxGYlwjdO7+SL4HZThVe4gZf0fLrvy0wfQpfZjB17jxPLvXJbbX7+/RF9v7GdTIyi0d9tSOIunr9Hj+j+8bYxJBi0Ce2YWthhuijA7ERFgx5Pc0mb84Rd74MwOuxzv4RA9FD0QwHVfU0mm4X5w31U9WmeqG9YAFtt0iFjlmr49GwFCGuPBkzxzWjz8lDtAANPJxGn7II+auil+G5s65Z/dufUJYnCdQukTmBjf8MR5LM7MrKyZHb99y1+EaP0Jpduqu8S2PBZ8YIWJn4rjlN7rRVW/wCCaB/+nyJQ8WSxtD4r6zr81xmOUOAiPu6Mvw7TqDwPAIWMI6YgnL3D+asp4iNSkWvyngO+wQnabC15m4N+2dEbxbSXzBmBJ/dAjtT4rD+8AEWAtI5CVNyrOKt0bBDna3Y7dEwJCL7L+Ko0/npu8ocP+qg2dh+u0f7gectIVjANIe0d3iMp9VnlYeOAu1agE/tQRyiR8/JCaNA5osd/yHqtDiqcB0jS3Zz8lDQwTBUqEdaDpwknhugLXC5ExXNEttw5hJWXYeTJaP8Al9U6mr4rWB2Q+k7M6mSb6g927mpy9wfYDeACCNSSvSmbJbFwD3KDE9G6Tx/lieMR6K+VdsedYY1W5yWtAc9xG8mYmBwSql+YnjPDSZWwrdBnfkIHiq9TodXAtlPqpeVR5jtHC/hhx/NUdfvRbCYYNrNEaMOo10K1lfoTWOrM3f8ALco39F6oIcab5G9avPYk44F8bd/CVTxjz76lAuA4jubHq4o8dkubqx/gQqz9kAkEi4mJ1v8A0XOcsZodSb+Ju+HTv18lDi2NbSqNP5oOm/WZ4yjtDZLQSZvEamEP2psipUgMbaRmuNN/krLtXPrnCyNbDKR4iJ7fom/tDO1jW02M920sloMvm+Z5Orp380S2js0GmQw3Hw31jdbTVD9lbNNNkPDpJmdRoNVJ6qeNQmo8TbdHyVfHscWjN+uI7ZWip4cEWJPcq2L2eH5RmiHB/bG6ybnsz+w8Cp5zHnE96N0Hke+OoyNaOZOUeoXLaLOJnnMeab9FDjE29Y0U8lyUD201xp3twVqkwmnBMyI15Qptr7IL6Ra25sWjTunsKs4fBkMaHfEAAZP0V6wyBvR8xQqDgQzXQTPyAU2XmPEq1hdkhufrCHOzaacgrJwbSOre6crLejAvJpe0GYnfbepHuJBBiS4HTuRNuDH35JqeFFyY801qYCimQ1xMHrHhxRcU/wAAkn/U/wDUCyZmzgWOYQesXcbAlXG4AkABrjF4g9iauQJLBld2HcFR2YAS87+yd7lpK2wKxY4Ck+SDHVcY8lDsnoTiGSfdvM69WBaTaTzQuKrKP3CdrBC0NHojiSP8sDtc35EqcdA6xm9Ns8Mx+SmadMhs8gBpF41G7epmsAe0zvB3WutOPZ6af5yZJ+Fjjqmd0Uy7qx7KX1cmJkZba1EF1QA7zBGhVHYlD8GtNnBze06zHitwejLR/p1z2Nb/ADTN6Ptg/gVxHEtv/wAU2HjGMJ/3Jlrzshm/D1/Ef/CSnR4xsoYE4rN4HvVUVl2Ki6bGsWPf/srplbkO5QZzxXYeU0xKan3CdtNx3j+ELkFSX5qypYZ2DP6w8Aq/9jyb5D2tCtz970g6NZV2JlD3dGmEn4b/ALIUX9z6UzbwhFxWG5de9TYmUKp9EKA1E95+Sk/upR4HuKJe9703vxvKmcTKH/3Xo7h6fRcHohQ4H77kSdihzTjF8AmcTKGjohQGgcP3lz/c/D8HfxFFW1U5fzCePFnxCj0Sw36p/iKTeieGBn3fiSiRPNOVPHjfi+MD/wC7mGH+kPF0eq6GwsMNKLfAq5nSLVM/pZIrjZlAf6VP+EKQUqbdGMH7o+icsPBRgFZutSRMKgGgA7k/6TwUIamyqbWvGJXYgqlVxtcEw2mRukuB71OXAb1z75vEqbV8UNPEYm0+68SiDatr68tPNBsc95+Crl/dQurgap+LEOjlb0VnI8Wrc8cSuC+d5HkscdnkH/OqHvj6qliaRmAXnseT3xH3Cu1Mbp0/rHvAKhqY9jfie3xAWAq4hwcTBM8ZPDQOsFXZVc7NmNu1o8BAUwegnbdL/wDWn/GEy84NU8PVMmLsb1pUjCkktq6m5TvcY1TJIKhqHifFT06ptc+JTpLpWVtjzxKtfm7kklz5BPN0mFJJZiuMS85tSo2/MpJJUidmhXU38PknSQcE+qZxt98QkkgWHMm91ZOhSSWuKVHRNu5SApJKxL7IfRJ6SSUjjcqz3GdUyS5NonlcVkklmukU6pULikkiqWJbJvz+aGPd1W89eadJVlSebnsUJPokkjNXPdiBYfC30CSSS6I//9k="/>
          <p:cNvSpPr>
            <a:spLocks noChangeAspect="1" noChangeArrowheads="1"/>
          </p:cNvSpPr>
          <p:nvPr/>
        </p:nvSpPr>
        <p:spPr bwMode="auto">
          <a:xfrm>
            <a:off x="9167813" y="-2317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e-IL"/>
          </a:p>
        </p:txBody>
      </p:sp>
      <p:pic>
        <p:nvPicPr>
          <p:cNvPr id="3078" name="Picture 6" descr="http://www.hadarnoy.co.il/_uploads/extraimg/4(1)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6055"/>
            <a:ext cx="4536504" cy="6048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611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215008" y="125760"/>
            <a:ext cx="8928992" cy="854968"/>
          </a:xfrm>
        </p:spPr>
        <p:txBody>
          <a:bodyPr>
            <a:noAutofit/>
          </a:bodyPr>
          <a:lstStyle/>
          <a:p>
            <a:r>
              <a:rPr lang="he-IL" b="1" dirty="0" smtClean="0">
                <a:effectLst/>
                <a:cs typeface="+mn-cs"/>
              </a:rPr>
              <a:t>ויש גם עצי תפוחים, </a:t>
            </a:r>
            <a:endParaRPr lang="he-IL" b="1" dirty="0">
              <a:cs typeface="+mn-cs"/>
            </a:endParaRPr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pic>
        <p:nvPicPr>
          <p:cNvPr id="2050" name="Picture 2" descr="http://guyshachar.com/content/heb/wp-content/blogs.dir/2/files/india-2009-kalpa/P1220462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38255"/>
            <a:ext cx="7620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808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928992" cy="864096"/>
          </a:xfrm>
        </p:spPr>
        <p:txBody>
          <a:bodyPr>
            <a:noAutofit/>
          </a:bodyPr>
          <a:lstStyle/>
          <a:p>
            <a:r>
              <a:rPr lang="he-IL" b="1" dirty="0" smtClean="0">
                <a:effectLst/>
                <a:cs typeface="+mn-cs"/>
              </a:rPr>
              <a:t>עצי אפרסקים, </a:t>
            </a:r>
            <a:endParaRPr lang="he-IL" b="1" dirty="0">
              <a:cs typeface="+mn-cs"/>
            </a:endParaRPr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pic>
        <p:nvPicPr>
          <p:cNvPr id="4098" name="Picture 2" descr="http://www.mcdonaldgardencenter.com/sites/default/files/imagecache/blog_slideshow_full/peach-tree1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335033"/>
            <a:ext cx="8176420" cy="4823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287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928992" cy="864096"/>
          </a:xfrm>
        </p:spPr>
        <p:txBody>
          <a:bodyPr>
            <a:noAutofit/>
          </a:bodyPr>
          <a:lstStyle/>
          <a:p>
            <a:r>
              <a:rPr lang="he-IL" b="1" dirty="0" smtClean="0">
                <a:effectLst/>
                <a:cs typeface="+mn-cs"/>
              </a:rPr>
              <a:t>עצי לימונים ועוד. </a:t>
            </a:r>
            <a:endParaRPr lang="he-IL" b="1" dirty="0">
              <a:cs typeface="+mn-cs"/>
            </a:endParaRPr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pic>
        <p:nvPicPr>
          <p:cNvPr id="5122" name="Picture 2" descr="http://mashtela.com/assets/images/fruit_catalog/lemon(1)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8760"/>
            <a:ext cx="7806502" cy="517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25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107504" y="-18256"/>
            <a:ext cx="8928992" cy="1143000"/>
          </a:xfrm>
        </p:spPr>
        <p:txBody>
          <a:bodyPr>
            <a:noAutofit/>
          </a:bodyPr>
          <a:lstStyle/>
          <a:p>
            <a:r>
              <a:rPr lang="he-IL" sz="4800" b="1" dirty="0" smtClean="0">
                <a:effectLst/>
                <a:cs typeface="+mn-cs"/>
              </a:rPr>
              <a:t>אבל עֵץ קָקָאוֹ – אין אצלנו. </a:t>
            </a:r>
            <a:endParaRPr lang="he-IL" sz="4800" b="1" dirty="0">
              <a:cs typeface="+mn-cs"/>
            </a:endParaRPr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pic>
        <p:nvPicPr>
          <p:cNvPr id="3074" name="Picture 2" descr="https://encrypted-tbn0.gstatic.com/images?q=tbn:ANd9GcTt2DOGpYtEsl9DQ8Ve7qOF75RqFWVuwNvJhQuf34gW6gmJMzh1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24744"/>
            <a:ext cx="3376136" cy="507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75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e-IL" smtClean="0"/>
              <a:t>מצגת: פורית אברמוב</a:t>
            </a:r>
            <a:endParaRPr lang="he-IL"/>
          </a:p>
        </p:txBody>
      </p:sp>
      <p:pic>
        <p:nvPicPr>
          <p:cNvPr id="1026" name="Picture 2" descr="http://api.ning.com/files/o*urToJmbAW8qmajstmtx3HbY*LIRaKYZTtYNxqLiHdAVdO5qaeTC6gRwASbToy8/Cacaotreepods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6299"/>
            <a:ext cx="9080054" cy="598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כותרת 1"/>
          <p:cNvSpPr txBox="1">
            <a:spLocks/>
          </p:cNvSpPr>
          <p:nvPr/>
        </p:nvSpPr>
        <p:spPr>
          <a:xfrm>
            <a:off x="0" y="18020"/>
            <a:ext cx="8928992" cy="759667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e-IL" sz="4800" b="1" dirty="0" smtClean="0">
                <a:cs typeface="+mn-cs"/>
              </a:rPr>
              <a:t>עֵץ קָקָאוֹ</a:t>
            </a:r>
            <a:endParaRPr lang="he-IL" sz="4800" b="1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135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317</Words>
  <Application>Microsoft Office PowerPoint</Application>
  <PresentationFormat>‫הצגה על המסך (4:3)</PresentationFormat>
  <Paragraphs>48</Paragraphs>
  <Slides>25</Slides>
  <Notes>0</Notes>
  <HiddenSlides>0</HiddenSlides>
  <MMClips>0</MMClips>
  <ScaleCrop>false</ScaleCrop>
  <HeadingPairs>
    <vt:vector size="4" baseType="variant"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25</vt:i4>
      </vt:variant>
    </vt:vector>
  </HeadingPairs>
  <TitlesOfParts>
    <vt:vector size="26" baseType="lpstr">
      <vt:lpstr>ערכת נושא Office</vt:lpstr>
      <vt:lpstr>האם השוקולד צומח על עצים? מאת: רונית בן-ארי</vt:lpstr>
      <vt:lpstr>מצגת של PowerPoint</vt:lpstr>
      <vt:lpstr>אֶצְלֵנוּ, בישראל, צומחים עֲצֵי אורן. </vt:lpstr>
      <vt:lpstr>ועֲצֵי ברוש, </vt:lpstr>
      <vt:lpstr>ויש גם עצי תפוחים, </vt:lpstr>
      <vt:lpstr>עצי אפרסקים, </vt:lpstr>
      <vt:lpstr>עצי לימונים ועוד. </vt:lpstr>
      <vt:lpstr>אבל עֵץ קָקָאוֹ – אין אצלנו. </vt:lpstr>
      <vt:lpstr>מצגת של PowerPoint</vt:lpstr>
      <vt:lpstr>עץ הקקאו צומח באפריקה ובדרום אמריקה. </vt:lpstr>
      <vt:lpstr>עץ הקקאו גבוה, וצומחים עליו פֵּירות כהים וארוכים. </vt:lpstr>
      <vt:lpstr>פרי הקקאו. </vt:lpstr>
      <vt:lpstr>פרי הקקאו. </vt:lpstr>
      <vt:lpstr>פרי הקקאו. </vt:lpstr>
      <vt:lpstr>את הפֵּירות האלה לא אוכלים. בתוך הפֵּירות יש זרעים בהירים, הנקראים "פּוֹלֵי קקאו". </vt:lpstr>
      <vt:lpstr>אחרי שקוטפים את הפֵּירות, מוציאים מהם את פּוֹלֵי הקקאו ומייבשים את הפּוֹלִים בשמש. </vt:lpstr>
      <vt:lpstr>אחרי שבוע אורזים את פולי הקקאו ושולחים אותם לבתי חרושת בכל העולם. </vt:lpstr>
      <vt:lpstr>בבתי החרושת טוֹחֲנִים את פולי הקקאו, ומקבלים תַעֲרוֹבֶת רכה ודביקה. </vt:lpstr>
      <vt:lpstr>מהתַעֲרוֹבֶת הזאת עושים אַבְקַת קקאו להכנת עוגות ועוגיות, שׁוֹקוֹ, וכמובן – שוקולד בכל מיני טעמים: שוקולד חלב, שוקולד מריר, שוקולד אגוזים... </vt:lpstr>
      <vt:lpstr>אז מה, השוקולד צומח על עצים? – מה פתאום? </vt:lpstr>
      <vt:lpstr>אנחנו לא קוֹטְפִים שוקולד מהעצים, אלא קונים אותו בחנות. </vt:lpstr>
      <vt:lpstr>אבל מי שבכל זאת רוצה לייצר שוקולד בעצמו, צריך קודם כול לגדל בחָצֵר מַטָע קטן של עֲצֵי קקאו! </vt:lpstr>
      <vt:lpstr>שוקולד בטעמים שונים</vt:lpstr>
      <vt:lpstr>מצגת של PowerPoint</vt:lpstr>
      <vt:lpstr>מצגת של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האם השוקולד צומח על עצים? מאת: רונית בן-ארי</dc:title>
  <dc:creator>user</dc:creator>
  <cp:lastModifiedBy>PURIT</cp:lastModifiedBy>
  <cp:revision>38</cp:revision>
  <dcterms:created xsi:type="dcterms:W3CDTF">2013-06-26T11:01:54Z</dcterms:created>
  <dcterms:modified xsi:type="dcterms:W3CDTF">2014-05-28T21:49:29Z</dcterms:modified>
</cp:coreProperties>
</file>