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1" r:id="rId4"/>
    <p:sldId id="262" r:id="rId5"/>
    <p:sldId id="263" r:id="rId6"/>
    <p:sldId id="265" r:id="rId7"/>
    <p:sldId id="264" r:id="rId8"/>
    <p:sldId id="271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132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1CABD3-A601-448D-82A5-F58BB2BF26CD}" type="datetimeFigureOut">
              <a:rPr lang="he-IL" smtClean="0"/>
              <a:t>כ"ט/אייר/תשע"ד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AFE9D6-11C4-4AE0-8ABE-B8BDD8B546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396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E60-86A9-4920-9CBB-CE63CDB755ED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547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22D1-81A3-4F4A-A524-1471CCE5C6DB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2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7DEA-1194-48FB-B609-2200F7F2F706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666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47B-0AF6-4F58-82DC-825240B97526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184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3BF-F5B5-478E-B0FD-2D92C7F57135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27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15C-09E8-4AB0-9722-E2039383451A}" type="datetime8">
              <a:rPr lang="he-IL" smtClean="0"/>
              <a:t>29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714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955-2746-4159-8B97-102079317B20}" type="datetime8">
              <a:rPr lang="he-IL" smtClean="0"/>
              <a:t>29 מאי 14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930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FFEE-0EA9-41AF-A199-73588DEFA5EC}" type="datetime8">
              <a:rPr lang="he-IL" smtClean="0"/>
              <a:t>29 מאי 14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068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9196-6A0D-4015-9B7E-99A3BD76BAE5}" type="datetime8">
              <a:rPr lang="he-IL" smtClean="0"/>
              <a:t>29 מאי 14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409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C29E-E3BF-4B66-A642-F7038C6169F4}" type="datetime8">
              <a:rPr lang="he-IL" smtClean="0"/>
              <a:t>29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668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87F-2830-4B40-B5D9-7C7DCE897981}" type="datetime8">
              <a:rPr lang="he-IL" smtClean="0"/>
              <a:t>29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65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D97DF-E58F-4412-8A60-6AEBDF680D0B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90595-C3A7-46DC-99B9-F1AC04D2E3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00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l/url?sa=i&amp;rct=j&amp;q=&amp;esrc=s&amp;frm=1&amp;source=images&amp;cd=&amp;cad=rja&amp;docid=NjR8hcPOk-AbnM&amp;tbnid=UtZ9Ik1pIfhCZM:&amp;ved=0CAUQjRw&amp;url=http://depositphotos.com/5270316/stock-illustration-Toothache.html&amp;ei=cSwwUr-JDYbTtAawk4GwCA&amp;bvm=bv.51773540,d.Yms&amp;psig=AFQjCNFznhvmy4sz3ObcphWKiqaFLyRi3Q&amp;ust=13789751525258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.il/url?sa=i&amp;rct=j&amp;q=&amp;esrc=s&amp;frm=1&amp;source=images&amp;cd=&amp;cad=rja&amp;docid=9sjuRddmYbGvWM&amp;tbnid=i9slLZwNrW2elM:&amp;ved=0CAUQjRw&amp;url=http://www.armonpharm.co.il/%D7%93%D7%A7%D7%9C-%D7%A0%D7%A0%D7%A1%D7%99-%D7%95%D7%A9%D7%9E%D7%9F-%D7%96%D7%99%D7%AA&amp;ei=Ui0wUpWOOofAtQbj0oG4Cw&amp;bvm=bv.51773540,d.Yms&amp;psig=AFQjCNGkKwL3eawZqcDn0WNIn7x8iRhTMA&amp;ust=137897505783209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il/url?sa=i&amp;rct=j&amp;q=&amp;esrc=s&amp;frm=1&amp;source=images&amp;cd=&amp;cad=rja&amp;docid=GKWb5yVSpisBOM&amp;tbnid=I-XGw3SkPKasJM:&amp;ved=0CAUQjRw&amp;url=http://www.mysupermarket.co.il/%D7%99%D7%99%D7%A0%D7%95%D7%AA-%D7%91%D7%99%D7%AA%D7%9F/%D7%9C%D7%91%D7%91%D7%95%D7%AA_%D7%93%D7%A7%D7%9C_%D7%A9%D7%9C%D7%9E%D7%99%D7%9D_%D7%91%D7%9E%D7%99_%D7%9E%D7%9C%D7%97_%D7%95%D7%99%D7%9C%D7%99%D7%92%D7%A8_400_%D7%92%D7%A8%D7%9D/%D7%A9%D7%99%D7%9E%D7%95%D7%A8%D7%99_%D7%99%D7%A8%D7%A7%D7%95%D7%AA_%D7%95%D7%A4%D7%99%D7%A8%D7%95%D7%AA/%D7%9E%D7%95%D7%A6%D7%A8&amp;ei=XSIwUui7L4TNtAbYn4HYCw&amp;bvm=bv.51773540,d.Yms&amp;psig=AFQjCNGFX756Kb25XCqvIRdKl99uUixs0A&amp;ust=137897257508619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il/url?sa=i&amp;rct=j&amp;q=&amp;esrc=s&amp;frm=1&amp;source=images&amp;cd=&amp;cad=rja&amp;docid=JxI2BaadsZUHHM&amp;tbnid=ewNfzDFJHgQKgM:&amp;ved=0CAUQjRw&amp;url=http://matok.net/shop/index.php?main_page=index&amp;cPath=70_44&amp;ei=GCcwUvumAomStQb0rYCABw&amp;bvm=bv.51773540,d.Yms&amp;psig=AFQjCNGT8A2gbjoUl6b7S3RpTOKa-RAY2Q&amp;ust=13789738122847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il/url?sa=i&amp;rct=j&amp;q=&amp;esrc=s&amp;frm=1&amp;source=images&amp;cd=&amp;cad=rja&amp;docid=_SAn3vFCVaR_GM&amp;tbnid=CWcS4wBoHqsERM:&amp;ved=0CAUQjRw&amp;url=http://www.wildflowers.co.il/hebrew/plant.asp?ID=203&amp;ei=S6ctUoSnK4rlswaa14Bo&amp;bvm=bv.51773540,d.Yms&amp;psig=AFQjCNHEtdtx3u70yKLg-F4OJKR0y2kCEw&amp;ust=13788094836498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desert&amp;source=images&amp;cd=&amp;cad=rja&amp;docid=Xst4BZZ2ESGgmM&amp;tbnid=WWbwdzMSfL3nvM:&amp;ved=0CAUQjRw&amp;url=http://thefilmstage.com/news/hi-res-images-from-spielbergs-the-adventures-of-tintin/tintin-desert-high-res/&amp;ei=MrouUs_dEcbCtQa26oDoCg&amp;bvm=bv.51773540,d.Yms&amp;psig=AFQjCNEDz93MHT8HseTUoWcj7r2K8mJ2YQ&amp;ust=13788802991577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www.google.co.il/url?sa=i&amp;rct=j&amp;q=%D7%A1%D7%95%D7%9B%D7%94%20%D7%91%D7%9E%D7%93%D7%91%D7%A8&amp;source=images&amp;cd=&amp;cad=rja&amp;docid=02zLIx15_FL4ZM&amp;tbnid=MTF3AlZ--crohM:&amp;ved=0CAUQjRw&amp;url=http://www.galim.org.il/holidays/succot/pages/2860/5086&amp;ei=ib4uUoKrHYOL0AW92oG4Aw&amp;bvm=bv.51773540,d.Yms&amp;psig=AFQjCNEHQvg8L2fOjeU3gkncwhsPlGQpCQ&amp;ust=137888150807459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%D7%97%D7%91%D7%9C&amp;source=images&amp;cd=&amp;cad=rja&amp;docid=0AUbyXKBK7yT8M&amp;tbnid=tL7kndM1RHnGbM:&amp;ved=0CAUQjRw&amp;url=http://www.jacobtwena.co.il/%D7%A9%D7%98%D7%99%D7%97-%D7%97%D7%91%D7%9C-%D7%95%D7%A6%D7%9E%D7%A8-110&amp;ei=T_8vUqdNj8-yBuH4gMgI&amp;bvm=bv.51773540,d.Yms&amp;psig=AFQjCNF8PhWBDX2Z4MHbfqC4Iwe9xa8Nzw&amp;ust=1378963660817759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.il/url?sa=i&amp;rct=j&amp;q=%D7%9E%D7%97%D7%A6%D7%9C%D7%AA&amp;source=images&amp;cd=&amp;cad=rja&amp;docid=GHBwYFRRYAxdTM&amp;tbnid=Of3B9gB4-YoA-M:&amp;ved=0CAUQjRw&amp;url=http://www.wallashops.co.il/a/ap.aspx?pi=1UHKASH&amp;ei=2_wvUu2UC8PJtQbD7YDwDg&amp;bvm=bv.51773540,d.Yms&amp;psig=AFQjCNGFBbzsE5epDIuPA27pqKqqqamaJA&amp;ust=13789629070828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%D7%97%D7%91%D7%9C&amp;source=images&amp;cd=&amp;cad=rja&amp;docid=SNc2r2G9zy3R6M&amp;tbnid=T2jIrYKtVSdRTM:&amp;ved=0CAUQjRw&amp;url=http://www.ru.all.biz/he/habla-phshatan-bgg1080668&amp;ei=9P4vUtXdKYjfswal6IGIDg&amp;bvm=bv.51773540,d.Yms&amp;psig=AFQjCNFOaccvFh1qNPRrmr8yc-hrpOckzw&amp;ust=1378963557611447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.il/url?sa=i&amp;rct=j&amp;q=%D7%A1%D7%9C&amp;source=images&amp;cd=&amp;cad=rja&amp;docid=Te7VRXoZo4RANM&amp;tbnid=GD3_uhW2WMqr-M:&amp;ved=0CAUQjRw&amp;url=http://www.didi.co.il/%D7%9E%D7%95%D7%A6%D7%A8-110-%D7%A1%D7%9C-%D7%A7%D7%A9-%D7%92%D7%93%D7%95%D7%9C.aspx&amp;ei=sv0vUueBB8mZtQbThYGoBw&amp;bvm=bv.51773540,d.Yms&amp;psig=AFQjCNExcVCDQeEAIClQshHagXCxTAOLhg&amp;ust=1378963199240706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l/url?sa=i&amp;rct=j&amp;q=%D7%AA%D7%9E%D7%A8&amp;source=images&amp;cd=&amp;cad=rja&amp;docid=bjMRVrGexcIKOM&amp;tbnid=1S2UQ5F7yhgbDM:&amp;ved=0CAUQjRw&amp;url=http://www.megadlim.com/rec/167-%D7%AA%D7%9E%D7%A8--Phoenix-/&amp;ei=2v8vUsq1FYvOsgauxIAI&amp;bvm=bv.51773540,d.Yms&amp;psig=AFQjCNF5c-jwHycCWs3gO-74jqMabV3lBQ&amp;ust=13789637887081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il/url?sa=i&amp;rct=j&amp;q=%D7%AA%D7%9E%D7%A8&amp;source=images&amp;cd=&amp;cad=rja&amp;docid=yr0-lIndPihC3M&amp;tbnid=r8JtLNAwsXyioM:&amp;ved=0CAUQjRw&amp;url=http://www.mysupermarket.co.il/%D7%A2%D7%93%D7%9F-%D7%98%D7%91%D7%A2-%D7%9E%D7%A8%D7%A7%D7%98/%D7%AA%D7%9E%D7%A8_%D7%9E%D7%92%D7%94%D7%95%D7%9C_%D7%A2%D7%A0%D7%A7_%D7%90%D7%95%D7%A8%D7%92%D7%A0%D7%99_%D7%9C%D7%A4%D7%99_%D7%9E%D7%A9%D7%A7%D7%9C_100_%D7%92%D7%A8%D7%9D/%D7%A4%D7%99%D7%A8%D7%95%D7%AA_%D7%99%D7%91%D7%A9%D7%99%D7%9D_%D7%90%D7%92%D7%95%D7%96%D7%99%D7%9D_%D7%95%D7%A4%D7%99%D7%A6%D7%95%D7%97%D7%99%D7%9D/%D7%9E%D7%95%D7%A6%D7%A8&amp;ei=CAAwUqatPIGCtAbu_ICgDA&amp;bvm=bv.51773540,d.Yms&amp;psig=AFQjCNF5c-jwHycCWs3gO-74jqMabV3lBQ&amp;ust=137896378870819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7%A1%D7%99%D7%9C%D7%90%D7%9F&amp;source=images&amp;cd=&amp;cad=rja&amp;docid=lG8bjW7KJ2rHQM&amp;tbnid=wtY8VZlbNsZQHM:&amp;ved=0CAUQjRw&amp;url=http://www.shkedia.co.il/brand/shredia/503/511&amp;ei=iQAwUsztFcLKtQad3IHQAg&amp;bvm=bv.51773540,d.Yms&amp;psig=AFQjCNFZfRZGFk2dvy9Ac6jq1cZoqAuaow&amp;ust=137896394577517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l/url?sa=i&amp;rct=j&amp;q=%D7%AA%D7%9E%D7%A8%20%D7%92%D7%9C%D7%A2%D7%99%D7%9F&amp;source=images&amp;cd=&amp;cad=rja&amp;docid=FBNBpiGn0x2mDM&amp;tbnid=u_mgd6uwqVEYbM:&amp;ved=0CAUQjRw&amp;url=http://www.daf-yomi.com/DYItemDetails.aspx?itemId=13684&amp;ei=6QEwUoeAJYrctAa_hoHgBg&amp;bvm=bv.51773540,d.Yms&amp;psig=AFQjCNEJ6QREkA0xnzej2G7mtAxbqaSgTg&amp;ust=137896431922057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docid=-DN--1RljGdfyM&amp;tbnid=_E4rRkmg8iNtiM:&amp;ved=0CAUQjRw&amp;url=http://www.tevalife.com/Bteva/category.asp?producerid=&amp;salestag=&amp;CatCode=11&amp;parentId=&amp;name=&amp;searchText=&amp;page=7&amp;ei=_SgwUv6WIcrItAbduIDgDA&amp;bvm=bv.51773540,d.Yms&amp;psig=AFQjCNG_LDVjt-oNWkgmZRkneG1VrmRMNQ&amp;ust=1378974290327919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.il/url?sa=i&amp;rct=j&amp;q=&amp;esrc=s&amp;frm=1&amp;source=images&amp;cd=&amp;cad=rja&amp;docid=Rqlpmt9oBjj3YM&amp;tbnid=ikGkTy7sukO7oM:&amp;ved=0CAUQjRw&amp;url=http://www.holistica.co.il/%D7%93%D7%A7%D7%9C-%D7%A0%D7%A0%D7%A1%D7%99-%D7%9C%D7%90-%D7%9E%D7%95%D7%A2%D7%99%D7%9C-%D7%91%D7%9C%D7%95%D7%98%D7%AA-%D7%A2%D7%A8%D7%9E%D7%95%D7%A0%D7%99%D7%AA-%D7%9E%D7%95%D7%92%D7%93%D7%9C%D7%AA/&amp;ei=gR8wUoWYBYjrswa2ioHYDQ&amp;bvm=bv.51773540,d.Yms&amp;psig=AFQjCNFJzUzqkU34ZKumvy6bqJrD2Dtdxw&amp;ust=13789718716489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B_fi-p1IZgIfRM&amp;tbnid=IMezG7Hg8jrRBM:&amp;ved=0CAUQjRw&amp;url=http://www.bteva.co.il/Shop.asp?CatID=293&amp;CatIDLevel1=284&amp;CatIDLevel2=293&amp;ei=oCcwUumLCsSOtQan94Fw&amp;bvm=bv.51773540,d.Yms&amp;psig=AFQjCNGgktuokR9-y8dxqkb-kRh4WWP7aA&amp;ust=1378973942076293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.il/url?sa=i&amp;rct=j&amp;q=&amp;esrc=s&amp;frm=1&amp;source=images&amp;cd=&amp;cad=rja&amp;docid=tbV5gi-Y4oMALM&amp;tbnid=W-TAWFzsii9MfM:&amp;ved=0CAUQjRw&amp;url=http://www.zap.co.il/model.aspx?modelid=782774&amp;ei=wycwUurBA8XVswafsoDQDA&amp;bvm=bv.51773540,d.Yms&amp;psig=AFQjCNEAlkgGpOhP0ssmBzNHETxGxaeI-A&amp;ust=1378974011164911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il/url?sa=i&amp;rct=j&amp;q=%D7%AA%D7%9E%D7%A8%20%D7%A2%D7%A5&amp;source=images&amp;cd=&amp;cad=rja&amp;docid=7KiKUGXTH9Ud_M&amp;tbnid=_dn9tGrA8jSZmM:&amp;ved=0CAUQjRw&amp;url=http://www.mikhol.co.il/?portfolio=%D7%A9%D7%95%D7%9C%D7%97%D7%9F-%D7%A2%D7%A5-%D7%AA%D7%9E%D7%A8&amp;ei=IQMwUp6mF8SptAaqmoH4Cw&amp;bvm=bv.51773540,d.Yms&amp;psig=AFQjCNHEJFqLocJMwsUGaqB_WLSr2lFDpQ&amp;ust=13789645686957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.il/url?sa=i&amp;rct=j&amp;q=&amp;esrc=s&amp;frm=1&amp;source=images&amp;cd=&amp;cad=rja&amp;docid=a39LHomDFUW9pM&amp;tbnid=Njo9T4svNMa1nM:&amp;ved=0CAUQjRw&amp;url=http://www.israel.agrisupportonline.com/buysell/csv/csvread.pl?mytemplate=tp1&amp;Classified=%EE%EB%E9%F8%E4&amp;page=26&amp;ei=_A4wUpf5GsHatAblloH4AQ&amp;bvm=bv.51773540,d.Yms&amp;psig=AFQjCNGqhi46p8wUXWpf7UyBe3bG3SzYYQ&amp;ust=13789676507697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8064896" cy="985664"/>
          </a:xfrm>
        </p:spPr>
        <p:txBody>
          <a:bodyPr>
            <a:normAutofit fontScale="85000" lnSpcReduction="10000"/>
          </a:bodyPr>
          <a:lstStyle/>
          <a:p>
            <a:r>
              <a:rPr lang="he-IL" sz="2800" dirty="0">
                <a:solidFill>
                  <a:schemeClr val="tx1"/>
                </a:solidFill>
              </a:rPr>
              <a:t>מתוך: יעל זהבי, </a:t>
            </a:r>
            <a:r>
              <a:rPr lang="he-IL" sz="2800" b="1" dirty="0">
                <a:solidFill>
                  <a:schemeClr val="tx1"/>
                </a:solidFill>
              </a:rPr>
              <a:t>עברית לדרך - עברית לדוברי ערבית 3</a:t>
            </a:r>
            <a:r>
              <a:rPr lang="he-IL" sz="2800" dirty="0">
                <a:solidFill>
                  <a:schemeClr val="tx1"/>
                </a:solidFill>
              </a:rPr>
              <a:t>, 2007, עמ' 27. © כל הזכויות שמורות למרכז לטכנולוגיה חינוכית, תל אביב</a:t>
            </a:r>
            <a:r>
              <a:rPr lang="he-IL" sz="2800" dirty="0"/>
              <a:t>. </a:t>
            </a:r>
            <a:r>
              <a:rPr lang="he-IL" sz="2800" dirty="0" smtClean="0">
                <a:solidFill>
                  <a:srgbClr val="000080"/>
                </a:solidFill>
                <a:effectLst/>
              </a:rPr>
              <a:t> </a:t>
            </a:r>
            <a:endParaRPr lang="he-IL" sz="2800" dirty="0" smtClean="0">
              <a:effectLst/>
            </a:endParaRPr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395536" y="764704"/>
            <a:ext cx="835064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1" dirty="0"/>
              <a:t>לְמָה מְשַׁמֵשׁ עֵץ הַתָמָר</a:t>
            </a:r>
            <a:r>
              <a:rPr lang="he-IL" sz="6600" b="1" dirty="0" smtClean="0"/>
              <a:t>?</a:t>
            </a:r>
            <a:endParaRPr lang="he-IL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0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157" y="260648"/>
            <a:ext cx="8928992" cy="7200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 smtClean="0">
                <a:cs typeface="+mn-cs"/>
              </a:rPr>
              <a:t>בשורשים </a:t>
            </a:r>
            <a:r>
              <a:rPr lang="he-IL" sz="3200" b="1" dirty="0">
                <a:cs typeface="+mn-cs"/>
              </a:rPr>
              <a:t>של התמר משתמשים כתרופה לכאב </a:t>
            </a:r>
            <a:r>
              <a:rPr lang="he-IL" sz="3200" b="1" dirty="0" smtClean="0">
                <a:cs typeface="+mn-cs"/>
              </a:rPr>
              <a:t>שיניים.</a:t>
            </a:r>
            <a:endParaRPr lang="he-IL" sz="28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6148" name="Picture 4" descr="https://encrypted-tbn1.gstatic.com/images?q=tbn:ANd9GcRUaz0rXtBdCOdgUqo_HbCvmCz-FK1_8ULiQmMbAd42ihY947L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25" y="224139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armonpharm.co.il/Sites/armon/content/Images/new/63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857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6146" name="Picture 2" descr="http://images.mysupermarket.co.il/Products_1000/75/022375.jpg?v=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724275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7170" name="Picture 2" descr="http://www.matok.net/shop/images/IMG_16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2" y="116632"/>
            <a:ext cx="8606954" cy="63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0" y="2204864"/>
            <a:ext cx="446449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>
                <a:cs typeface="+mn-cs"/>
              </a:rPr>
              <a:t>מָשָׁל עתיק אומר שלְעֵץ התמר יש שימושים כמו מספר הימים </a:t>
            </a:r>
            <a:r>
              <a:rPr lang="he-IL" sz="4000" b="1" dirty="0" smtClean="0">
                <a:cs typeface="+mn-cs"/>
              </a:rPr>
              <a:t>בשנה.</a:t>
            </a:r>
            <a:endParaRPr lang="he-IL" sz="36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2050" name="Picture 2" descr="http://www.wildflowers.co.il/images/320-pics/25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392488" cy="51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filmstage.com/wp-content/uploads/2010/12/tintin-desert-high-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3" y="0"/>
            <a:ext cx="9159823" cy="68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7074" y="0"/>
            <a:ext cx="9171074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 smtClean="0">
                <a:cs typeface="+mn-cs"/>
              </a:rPr>
              <a:t>אנשים</a:t>
            </a:r>
            <a:r>
              <a:rPr lang="he-IL" sz="3200" b="1" dirty="0">
                <a:cs typeface="+mn-cs"/>
              </a:rPr>
              <a:t>, שחיים במדבר, מניחים את הענפים של עץ התמר על הסוכות שלהם כמו גגות. </a:t>
            </a:r>
            <a:endParaRPr lang="he-IL" sz="28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1028" name="Picture 4" descr="http://www.galim.org.il/holidays/succot/images/liveInSucca.gi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2517"/>
          <a:stretch/>
        </p:blipFill>
        <p:spPr bwMode="auto">
          <a:xfrm>
            <a:off x="4535125" y="3933056"/>
            <a:ext cx="2304255" cy="21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galim.org.il/holidays/succot/images/liveInSucca.gi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5" t="50000" r="47940" b="10066"/>
          <a:stretch/>
        </p:blipFill>
        <p:spPr bwMode="auto">
          <a:xfrm>
            <a:off x="1115616" y="2615952"/>
            <a:ext cx="1440160" cy="187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pk.cs4u.co.il/wbl_vcs31_P_Images/dhd/pic/1UHKASH_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2" r="1789" b="11404"/>
          <a:stretch/>
        </p:blipFill>
        <p:spPr bwMode="auto">
          <a:xfrm>
            <a:off x="-108520" y="-1"/>
            <a:ext cx="9263052" cy="690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8520" y="32792"/>
            <a:ext cx="925252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 smtClean="0">
                <a:cs typeface="+mn-cs"/>
              </a:rPr>
              <a:t>מהעָלִים </a:t>
            </a:r>
            <a:r>
              <a:rPr lang="he-IL" sz="3200" b="1" dirty="0">
                <a:cs typeface="+mn-cs"/>
              </a:rPr>
              <a:t>של התמר קולעים מַחְצָלוֹת, סלים וחבלים. </a:t>
            </a:r>
            <a:endParaRPr lang="he-IL" sz="28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1028" name="Picture 4" descr="http://www.didi.co.il/pictures/IMG_4063.L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97860"/>
            <a:ext cx="3083354" cy="35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u.all.biz/img/ru/catalog/1284103.jpeg?rrr=1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7"/>
          <a:stretch/>
        </p:blipFill>
        <p:spPr bwMode="auto">
          <a:xfrm>
            <a:off x="105039" y="3604847"/>
            <a:ext cx="4034913" cy="279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acobtwena.co.il/dynimages/t_products/images/110-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5782" y="3999794"/>
            <a:ext cx="4248472" cy="28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48" y="-21867"/>
            <a:ext cx="9144000" cy="8585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 smtClean="0">
                <a:cs typeface="+mn-cs"/>
              </a:rPr>
              <a:t>את </a:t>
            </a:r>
            <a:r>
              <a:rPr lang="he-IL" sz="3600" b="1" dirty="0">
                <a:cs typeface="+mn-cs"/>
              </a:rPr>
              <a:t>הפֵּרות של התמר אוכלים טריים או </a:t>
            </a:r>
            <a:r>
              <a:rPr lang="he-IL" sz="3600" b="1" dirty="0" smtClean="0">
                <a:cs typeface="+mn-cs"/>
              </a:rPr>
              <a:t>מיובשים. </a:t>
            </a:r>
            <a:endParaRPr lang="he-IL" sz="32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2050" name="Picture 2" descr="http://www.megadlim.com/files/images/1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7711"/>
            <a:ext cx="5919462" cy="43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1.mysupermarket.co.il/Products_1000/1/030801.jpg?v=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78141"/>
            <a:ext cx="4128350" cy="34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99992" y="2636912"/>
            <a:ext cx="432048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 smtClean="0">
                <a:cs typeface="+mn-cs"/>
              </a:rPr>
              <a:t>מהפֵּרות </a:t>
            </a:r>
            <a:r>
              <a:rPr lang="he-IL" sz="4000" b="1" dirty="0">
                <a:cs typeface="+mn-cs"/>
              </a:rPr>
              <a:t>של התמר </a:t>
            </a:r>
            <a:r>
              <a:rPr lang="he-IL" sz="4000" b="1" dirty="0" smtClean="0">
                <a:cs typeface="+mn-cs"/>
              </a:rPr>
              <a:t>מכינים </a:t>
            </a:r>
            <a:r>
              <a:rPr lang="he-IL" sz="4000" b="1" dirty="0">
                <a:cs typeface="+mn-cs"/>
              </a:rPr>
              <a:t>מהם ממרח תמרים וסִירוֹפּ, שנקרא "</a:t>
            </a:r>
            <a:r>
              <a:rPr lang="he-IL" sz="4000" b="1" dirty="0" err="1">
                <a:cs typeface="+mn-cs"/>
              </a:rPr>
              <a:t>סִילַאן</a:t>
            </a:r>
            <a:r>
              <a:rPr lang="he-IL" sz="4000" b="1" dirty="0">
                <a:cs typeface="+mn-cs"/>
              </a:rPr>
              <a:t>". </a:t>
            </a:r>
            <a:endParaRPr lang="he-IL" sz="36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3074" name="Picture 2" descr="http://www.shkedia.co.il/upload/products/shkedia/briut/%D7%A1%D7%99%D7%9C%D7%90%D7%9F%20%D7%A9%D7%A7%D7%93%D7%99%D7%94%20900%20%D7%92%D7%A8%D7%9D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FECE7"/>
              </a:clrFrom>
              <a:clrTo>
                <a:srgbClr val="EFEC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0" t="8537" r="35047" b="12040"/>
          <a:stretch/>
        </p:blipFill>
        <p:spPr bwMode="auto">
          <a:xfrm>
            <a:off x="101987" y="188640"/>
            <a:ext cx="4102460" cy="62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94" y="188640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 smtClean="0">
                <a:cs typeface="+mn-cs"/>
              </a:rPr>
              <a:t>מהגַלְעִינִים </a:t>
            </a:r>
            <a:r>
              <a:rPr lang="he-IL" sz="4000" b="1" dirty="0">
                <a:cs typeface="+mn-cs"/>
              </a:rPr>
              <a:t>של הפרי רוקחים תרופות למחלות לב, למחלות דם </a:t>
            </a:r>
            <a:r>
              <a:rPr lang="he-IL" sz="4000" b="1" dirty="0" smtClean="0">
                <a:cs typeface="+mn-cs"/>
              </a:rPr>
              <a:t>ולפצעים. </a:t>
            </a:r>
            <a:endParaRPr lang="he-IL" sz="36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4098" name="Picture 2" descr="http://www.daf-yomi.com/Data/UploadedFiles/UserFilesCK/seed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8" b="8578"/>
          <a:stretch/>
        </p:blipFill>
        <p:spPr bwMode="auto">
          <a:xfrm>
            <a:off x="-5688" y="2276872"/>
            <a:ext cx="9149687" cy="33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792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 smtClean="0">
                <a:cs typeface="+mn-cs"/>
              </a:rPr>
              <a:t>תרופות </a:t>
            </a:r>
            <a:endParaRPr lang="he-IL" sz="36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4100" name="Picture 4" descr="http://www.holistica.co.il/wp-content/uploads/2012/05/saw-palmetto-by-holistica-co-il-253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097"/>
            <a:ext cx="3442190" cy="40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g.zap.co.il/pics/1/8/7/6/29756781c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441"/>
            <a:ext cx="2553072" cy="25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teva.co.il/images/1687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625385"/>
            <a:ext cx="4228865" cy="38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1.gstatic.com/images?q=tbn:ANd9GcRuzfFYRguWrY9i1TH-SrA-uXrTyWPvB3xtHSgfJJ8JDwQjOHn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 smtClean="0">
                <a:cs typeface="+mn-cs"/>
              </a:rPr>
              <a:t>מהגְזָעִים </a:t>
            </a:r>
            <a:r>
              <a:rPr lang="he-IL" sz="3600" b="1" dirty="0">
                <a:cs typeface="+mn-cs"/>
              </a:rPr>
              <a:t>של עץ התמר בונים בתים </a:t>
            </a:r>
            <a:r>
              <a:rPr lang="he-IL" sz="3600" b="1" dirty="0" smtClean="0">
                <a:cs typeface="+mn-cs"/>
              </a:rPr>
              <a:t>וגדרות. </a:t>
            </a:r>
            <a:endParaRPr lang="he-IL" sz="32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5122" name="Picture 2" descr="http://www.mikhol.co.il/wp-content/uploads/2012/02/mikhol-17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BD5DE"/>
              </a:clrFrom>
              <a:clrTo>
                <a:srgbClr val="CBD5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6955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static.com/images?q=tbn:ANd9GcRG6sSGfzeTUKheAsr2enGDpHHX_a7PK0Q4JUvNim_or3PfxNt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5040560" cy="24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172</Words>
  <Application>Microsoft Office PowerPoint</Application>
  <PresentationFormat>‫הצגה על המסך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מצגת של PowerPoint</vt:lpstr>
      <vt:lpstr>מָשָׁל עתיק אומר שלְעֵץ התמר יש שימושים כמו מספר הימים בשנה.</vt:lpstr>
      <vt:lpstr>אנשים, שחיים במדבר, מניחים את הענפים של עץ התמר על הסוכות שלהם כמו גגות. </vt:lpstr>
      <vt:lpstr>מהעָלִים של התמר קולעים מַחְצָלוֹת, סלים וחבלים. </vt:lpstr>
      <vt:lpstr>את הפֵּרות של התמר אוכלים טריים או מיובשים. </vt:lpstr>
      <vt:lpstr>מהפֵּרות של התמר מכינים מהם ממרח תמרים וסִירוֹפּ, שנקרא "סִילַאן". </vt:lpstr>
      <vt:lpstr>מהגַלְעִינִים של הפרי רוקחים תרופות למחלות לב, למחלות דם ולפצעים. </vt:lpstr>
      <vt:lpstr>תרופות </vt:lpstr>
      <vt:lpstr>מהגְזָעִים של עץ התמר בונים בתים וגדרות. </vt:lpstr>
      <vt:lpstr>בשורשים של התמר משתמשים כתרופה לכאב שיניים.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תולעים בַּצלחת</dc:title>
  <dc:creator>user</dc:creator>
  <cp:lastModifiedBy>PURIT</cp:lastModifiedBy>
  <cp:revision>36</cp:revision>
  <dcterms:created xsi:type="dcterms:W3CDTF">2013-06-19T06:05:13Z</dcterms:created>
  <dcterms:modified xsi:type="dcterms:W3CDTF">2014-05-28T22:09:57Z</dcterms:modified>
</cp:coreProperties>
</file>