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35"/>
  </p:notesMasterIdLst>
  <p:sldIdLst>
    <p:sldId id="258" r:id="rId2"/>
    <p:sldId id="260" r:id="rId3"/>
    <p:sldId id="272" r:id="rId4"/>
    <p:sldId id="268" r:id="rId5"/>
    <p:sldId id="267" r:id="rId6"/>
    <p:sldId id="269" r:id="rId7"/>
    <p:sldId id="271" r:id="rId8"/>
    <p:sldId id="270" r:id="rId9"/>
    <p:sldId id="261" r:id="rId10"/>
    <p:sldId id="295" r:id="rId11"/>
    <p:sldId id="294" r:id="rId12"/>
    <p:sldId id="273" r:id="rId13"/>
    <p:sldId id="276" r:id="rId14"/>
    <p:sldId id="275" r:id="rId15"/>
    <p:sldId id="301" r:id="rId16"/>
    <p:sldId id="262" r:id="rId17"/>
    <p:sldId id="296" r:id="rId18"/>
    <p:sldId id="299" r:id="rId19"/>
    <p:sldId id="297" r:id="rId20"/>
    <p:sldId id="298" r:id="rId21"/>
    <p:sldId id="263" r:id="rId22"/>
    <p:sldId id="277" r:id="rId23"/>
    <p:sldId id="278" r:id="rId24"/>
    <p:sldId id="264" r:id="rId25"/>
    <p:sldId id="279" r:id="rId26"/>
    <p:sldId id="280" r:id="rId27"/>
    <p:sldId id="265" r:id="rId28"/>
    <p:sldId id="281" r:id="rId29"/>
    <p:sldId id="282" r:id="rId30"/>
    <p:sldId id="284" r:id="rId31"/>
    <p:sldId id="266" r:id="rId32"/>
    <p:sldId id="287" r:id="rId33"/>
    <p:sldId id="300" r:id="rId3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CFEA8-AAE8-4BED-806D-7E6AAF2A46E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he-IL"/>
        </a:p>
      </dgm:t>
    </dgm:pt>
    <dgm:pt modelId="{E8D48824-A5C8-4637-92F8-DB54FDE970FB}">
      <dgm:prSet/>
      <dgm:spPr/>
      <dgm:t>
        <a:bodyPr/>
        <a:lstStyle/>
        <a:p>
          <a:pPr rtl="1"/>
          <a:r>
            <a:rPr lang="he-IL" b="1" smtClean="0"/>
            <a:t>ניו זילנד</a:t>
          </a:r>
          <a:endParaRPr lang="he-IL"/>
        </a:p>
      </dgm:t>
    </dgm:pt>
    <dgm:pt modelId="{E8B7BBB6-2E29-4EF1-94E5-615D891F0C6D}" type="parTrans" cxnId="{0D972A76-8E39-40D0-B000-A65A1BB6887A}">
      <dgm:prSet/>
      <dgm:spPr/>
      <dgm:t>
        <a:bodyPr/>
        <a:lstStyle/>
        <a:p>
          <a:pPr rtl="1"/>
          <a:endParaRPr lang="he-IL"/>
        </a:p>
      </dgm:t>
    </dgm:pt>
    <dgm:pt modelId="{07825931-27A0-43E4-90E9-02059ABFF664}" type="sibTrans" cxnId="{0D972A76-8E39-40D0-B000-A65A1BB6887A}">
      <dgm:prSet/>
      <dgm:spPr/>
      <dgm:t>
        <a:bodyPr/>
        <a:lstStyle/>
        <a:p>
          <a:pPr rtl="1"/>
          <a:endParaRPr lang="he-IL"/>
        </a:p>
      </dgm:t>
    </dgm:pt>
    <dgm:pt modelId="{68EBFF43-77EE-4579-B1DA-C6F396F74C68}" type="pres">
      <dgm:prSet presAssocID="{478CFEA8-AAE8-4BED-806D-7E6AAF2A46E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BAC6BA4-22CF-4000-B882-F4CC86E51A5B}" type="pres">
      <dgm:prSet presAssocID="{E8D48824-A5C8-4637-92F8-DB54FDE970FB}" presName="circle1" presStyleLbl="lnNode1" presStyleIdx="0" presStyleCnt="1"/>
      <dgm:spPr>
        <a:solidFill>
          <a:srgbClr val="C00000"/>
        </a:solidFill>
      </dgm:spPr>
    </dgm:pt>
    <dgm:pt modelId="{FB23E41E-F8AB-404B-A895-68E0DF8B46E6}" type="pres">
      <dgm:prSet presAssocID="{E8D48824-A5C8-4637-92F8-DB54FDE970FB}" presName="text1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1601BA-2DC8-4D27-8195-D12B142E29E5}" type="pres">
      <dgm:prSet presAssocID="{E8D48824-A5C8-4637-92F8-DB54FDE970FB}" presName="line1" presStyleLbl="callout" presStyleIdx="0" presStyleCnt="2"/>
      <dgm:spPr/>
    </dgm:pt>
    <dgm:pt modelId="{DBA35FBC-8816-4EA9-B328-60A8E9F3A042}" type="pres">
      <dgm:prSet presAssocID="{E8D48824-A5C8-4637-92F8-DB54FDE970FB}" presName="d1" presStyleLbl="callout" presStyleIdx="1" presStyleCnt="2"/>
      <dgm:spPr/>
    </dgm:pt>
  </dgm:ptLst>
  <dgm:cxnLst>
    <dgm:cxn modelId="{7C96A197-6179-4FE7-BFCE-B6FA5B2F378A}" type="presOf" srcId="{E8D48824-A5C8-4637-92F8-DB54FDE970FB}" destId="{FB23E41E-F8AB-404B-A895-68E0DF8B46E6}" srcOrd="0" destOrd="0" presId="urn:microsoft.com/office/officeart/2005/8/layout/target1"/>
    <dgm:cxn modelId="{0D972A76-8E39-40D0-B000-A65A1BB6887A}" srcId="{478CFEA8-AAE8-4BED-806D-7E6AAF2A46E4}" destId="{E8D48824-A5C8-4637-92F8-DB54FDE970FB}" srcOrd="0" destOrd="0" parTransId="{E8B7BBB6-2E29-4EF1-94E5-615D891F0C6D}" sibTransId="{07825931-27A0-43E4-90E9-02059ABFF664}"/>
    <dgm:cxn modelId="{46E67EE8-49F4-45A7-99F7-91F34A8C0A6E}" type="presOf" srcId="{478CFEA8-AAE8-4BED-806D-7E6AAF2A46E4}" destId="{68EBFF43-77EE-4579-B1DA-C6F396F74C68}" srcOrd="0" destOrd="0" presId="urn:microsoft.com/office/officeart/2005/8/layout/target1"/>
    <dgm:cxn modelId="{1B546EC9-1EE6-4AA2-8E33-282AA9885459}" type="presParOf" srcId="{68EBFF43-77EE-4579-B1DA-C6F396F74C68}" destId="{7BAC6BA4-22CF-4000-B882-F4CC86E51A5B}" srcOrd="0" destOrd="0" presId="urn:microsoft.com/office/officeart/2005/8/layout/target1"/>
    <dgm:cxn modelId="{E08B8831-893D-4E32-813A-ED43B3889483}" type="presParOf" srcId="{68EBFF43-77EE-4579-B1DA-C6F396F74C68}" destId="{FB23E41E-F8AB-404B-A895-68E0DF8B46E6}" srcOrd="1" destOrd="0" presId="urn:microsoft.com/office/officeart/2005/8/layout/target1"/>
    <dgm:cxn modelId="{9775DD9B-25AA-4F53-8609-5F409AAE3ED7}" type="presParOf" srcId="{68EBFF43-77EE-4579-B1DA-C6F396F74C68}" destId="{B21601BA-2DC8-4D27-8195-D12B142E29E5}" srcOrd="2" destOrd="0" presId="urn:microsoft.com/office/officeart/2005/8/layout/target1"/>
    <dgm:cxn modelId="{E75FDC26-491E-4FBE-8298-F13DE27CE729}" type="presParOf" srcId="{68EBFF43-77EE-4579-B1DA-C6F396F74C68}" destId="{DBA35FBC-8816-4EA9-B328-60A8E9F3A042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C6BA4-22CF-4000-B882-F4CC86E51A5B}">
      <dsp:nvSpPr>
        <dsp:cNvPr id="0" name=""/>
        <dsp:cNvSpPr/>
      </dsp:nvSpPr>
      <dsp:spPr>
        <a:xfrm>
          <a:off x="0" y="505849"/>
          <a:ext cx="961636" cy="96163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3E41E-F8AB-404B-A895-68E0DF8B46E6}">
      <dsp:nvSpPr>
        <dsp:cNvPr id="0" name=""/>
        <dsp:cNvSpPr/>
      </dsp:nvSpPr>
      <dsp:spPr>
        <a:xfrm>
          <a:off x="1121908" y="185304"/>
          <a:ext cx="480818" cy="4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smtClean="0"/>
            <a:t>ניו זילנד</a:t>
          </a:r>
          <a:endParaRPr lang="he-IL" sz="1300" kern="1200"/>
        </a:p>
      </dsp:txBody>
      <dsp:txXfrm>
        <a:off x="1121908" y="185304"/>
        <a:ext cx="480818" cy="400681"/>
      </dsp:txXfrm>
    </dsp:sp>
    <dsp:sp modelId="{B21601BA-2DC8-4D27-8195-D12B142E29E5}">
      <dsp:nvSpPr>
        <dsp:cNvPr id="0" name=""/>
        <dsp:cNvSpPr/>
      </dsp:nvSpPr>
      <dsp:spPr>
        <a:xfrm>
          <a:off x="1001704" y="385645"/>
          <a:ext cx="1202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35FBC-8816-4EA9-B328-60A8E9F3A042}">
      <dsp:nvSpPr>
        <dsp:cNvPr id="0" name=""/>
        <dsp:cNvSpPr/>
      </dsp:nvSpPr>
      <dsp:spPr>
        <a:xfrm rot="5400000">
          <a:off x="440389" y="425753"/>
          <a:ext cx="601343" cy="52048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75FF7-F166-4D1E-8A69-7F1AC38F9065}" type="datetimeFigureOut">
              <a:rPr lang="he-IL" smtClean="0"/>
              <a:t>כ"ה/סיון/תשע"ג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0544ED-2105-4141-B033-6032FBAF5A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5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0716-1077-49CD-AC29-46C5D7F17558}" type="datetime8">
              <a:rPr lang="he-IL" smtClean="0"/>
              <a:t>03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172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A281-3438-497C-B51D-300A48321FF6}" type="datetime8">
              <a:rPr lang="he-IL" smtClean="0"/>
              <a:t>03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444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109B-F700-47A6-A5E6-38E2F97877FF}" type="datetime8">
              <a:rPr lang="he-IL" smtClean="0"/>
              <a:t>03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39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B75-6A23-40F1-8F69-C1C18CC2A08E}" type="datetime8">
              <a:rPr lang="he-IL" smtClean="0"/>
              <a:t>03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06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9D2-B0B6-4A2B-8409-623A664F3451}" type="datetime8">
              <a:rPr lang="he-IL" smtClean="0"/>
              <a:t>03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19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62AF-A918-431B-8273-0C905030FB86}" type="datetime8">
              <a:rPr lang="he-IL" smtClean="0"/>
              <a:t>03 יוני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83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A15D-8067-4D20-81C7-C28941B475F1}" type="datetime8">
              <a:rPr lang="he-IL" smtClean="0"/>
              <a:t>03 יוני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95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AC92-6A76-4EDA-8195-638752D16602}" type="datetime8">
              <a:rPr lang="he-IL" smtClean="0"/>
              <a:t>03 יוני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847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E7-C546-44FB-AABC-8C6B98DE6387}" type="datetime8">
              <a:rPr lang="he-IL" smtClean="0"/>
              <a:t>03 יוני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7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196D-7EB9-4FC2-A063-836B8D1B5AB0}" type="datetime8">
              <a:rPr lang="he-IL" smtClean="0"/>
              <a:t>03 יוני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554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CA29-AEB2-4844-956E-BB4CA0C81443}" type="datetime8">
              <a:rPr lang="he-IL" smtClean="0"/>
              <a:t>03 יוני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16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F327-9C5F-4A09-A951-DE3CFDD91B5F}" type="datetime8">
              <a:rPr lang="he-IL" smtClean="0"/>
              <a:t>03 יוני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298A-5184-46CE-8A30-483ACB5882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62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.il/url?sa=i&amp;rct=j&amp;q=&amp;esrc=s&amp;frm=1&amp;source=images&amp;cd=&amp;cad=rja&amp;docid=dPNKaZvqrmIKEM&amp;tbnid=ewueHs5hR_FthM:&amp;ved=0CAUQjRw&amp;url=http://www.blueplanetbiomes.org/rainforest.htm&amp;ei=yP2hUYDTGYb50gXSlIGIDg&amp;psig=AFQjCNEOtpVfxB8pzaPUpRNs0R7gWI_Qhw&amp;ust=13696571373405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sa=i&amp;rct=j&amp;q=&amp;esrc=s&amp;frm=1&amp;source=images&amp;cd=&amp;cad=rja&amp;docid=sokIkd7HYIoFVM&amp;tbnid=rkSTzzN6s8u8OM:&amp;ved=0CAUQjRw&amp;url=http://www.magellanlifecoaching.com/2013/03/&amp;ei=pgGiUc2eL_Hy0gXl74CYDQ&amp;psig=AFQjCNEMaRHYrwgpq2XT89T-nrFmBtXhmQ&amp;ust=136965808616695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&amp;esrc=s&amp;frm=1&amp;source=images&amp;cd=&amp;cad=rja&amp;docid=vjI2sQTcizEGbM&amp;tbnid=FwyFxOFxJQBXuM:&amp;ved=0CAUQjRw&amp;url=http://www.123rf.com/photo_12985103_tropical-rainforest-landscape.html&amp;ei=tVqjUbH5OfCn0wWisoDADg&amp;psig=AFQjCNELbD7x4LMS_8f9ikaexGW-o-Pnug&amp;ust=1369746437991715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.il/url?sa=i&amp;rct=j&amp;q=&amp;esrc=s&amp;frm=1&amp;source=images&amp;cd=&amp;cad=rja&amp;docid=HXjUIcNTm7WQvM&amp;tbnid=YTFvN4NyJIGo9M:&amp;ved=0CAUQjRw&amp;url=http%3A%2F%2Fweather.phillipmartin.info%2Fweather_air_temperature.htm&amp;ei=fZmsUa3sKemZ0AX8woCoDQ&amp;psig=AFQjCNHOmmCmrCkpYA7ll1XslNAV5DosAg&amp;ust=1370352369110129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l/url?sa=i&amp;rct=j&amp;q=&amp;esrc=s&amp;frm=1&amp;source=images&amp;cd=&amp;cad=rja&amp;docid=UyipyktB1I1kLM&amp;tbnid=SX19mBU-977XZM:&amp;ved=0CAUQjRw&amp;url=http://www.tapuz.co.il/communa/jointhecommuna.asp?communaid=6266&amp;ei=CVyjUe3gMeHG0QXIp4CYBg&amp;psig=AFQjCNEe5p6oxJ7oBNNqZeBL7Y81KEpMAw&amp;ust=136974677063314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&amp;esrc=s&amp;frm=1&amp;source=images&amp;cd=&amp;cad=rja&amp;docid=vjI2sQTcizEGbM&amp;tbnid=FwyFxOFxJQBXuM:&amp;ved=0CAUQjRw&amp;url=http://www.123rf.com/photo_12985103_tropical-rainforest-landscape.html&amp;ei=tVqjUbH5OfCn0wWisoDADg&amp;psig=AFQjCNELbD7x4LMS_8f9ikaexGW-o-Pnug&amp;ust=136974643799171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il/url?sa=i&amp;rct=j&amp;q=&amp;esrc=s&amp;frm=1&amp;source=images&amp;cd=&amp;cad=rja&amp;docid=-A1BW2GAavezIM&amp;tbnid=69RaPVKqyFoqGM:&amp;ved=0CAUQjRw&amp;url=http%3A%2F%2Fwww.orianit.edu-negev.gov.il%2Farielasd%2Fcp%2Fhomepage%2Fzmahim.htm&amp;ei=VJ6sUdWnMYG_0QXF44DgDg&amp;psig=AFQjCNFNxgPOX9cDKHs0yVADuxomwB2LDA&amp;ust=137035339950066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.il/url?sa=i&amp;rct=j&amp;q=&amp;esrc=s&amp;frm=1&amp;source=images&amp;cd=&amp;cad=rja&amp;docid=zzdAwXsrnI9pUM&amp;tbnid=oKniDoS3iHxPbM:&amp;ved=0CAUQjRw&amp;url=http%3A%2F%2Fwww.discus.co.il%2Fhe_IL%2F%25D7%25A6%25D7%259E%25D7%2597%25D7%2599%25D7%259D%2F%25D7%25AA%25D7%2594%25D7%259C%25D7%2599%25D7%259B%25D7%2599%25D7%259D_%25D7%2591%25D7%25A6%25D7%259E%25D7%2597%25D7%2599_%25D7%259E%25D7%2599%25D7%259D.aspx&amp;ei=saCsUYOIHaWX0AX-wYCoDg&amp;psig=AFQjCNFNxgPOX9cDKHs0yVADuxomwB2LDA&amp;ust=1370353399500668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&amp;esrc=s&amp;frm=1&amp;source=images&amp;cd=&amp;cad=rja&amp;docid=vjI2sQTcizEGbM&amp;tbnid=FwyFxOFxJQBXuM:&amp;ved=0CAUQjRw&amp;url=http://www.123rf.com/photo_12985103_tropical-rainforest-landscape.html&amp;ei=tVqjUbH5OfCn0wWisoDADg&amp;psig=AFQjCNELbD7x4LMS_8f9ikaexGW-o-Pnug&amp;ust=1369746437991715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&amp;esrc=s&amp;frm=1&amp;source=images&amp;cd=&amp;cad=rja&amp;docid=vjI2sQTcizEGbM&amp;tbnid=FwyFxOFxJQBXuM:&amp;ved=0CAUQjRw&amp;url=http://www.123rf.com/photo_12985103_tropical-rainforest-landscape.html&amp;ei=tVqjUbH5OfCn0wWisoDADg&amp;psig=AFQjCNELbD7x4LMS_8f9ikaexGW-o-Pnug&amp;ust=1369746437991715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il/url?sa=i&amp;rct=j&amp;q=&amp;esrc=s&amp;frm=1&amp;source=images&amp;cd=&amp;cad=rja&amp;docid=p-m0EAHmoa6ysM&amp;tbnid=Arb0HAD_YlaVAM:&amp;ved=0CAUQjRw&amp;url=http%3A%2F%2Fthedesigninspiration.com%2Farticles%2Funique-tree-trunk-house-for-your-garden%2F&amp;ei=GoasUfbxGuWq0AWtloDQDg&amp;psig=AFQjCNEcH2cD7n83B0hYgqHdR4SHi34E0w&amp;ust=1370347376914323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il/url?sa=i&amp;rct=j&amp;q=&amp;esrc=s&amp;frm=1&amp;source=images&amp;cd=&amp;cad=rja&amp;docid=BlMT0fs9f36QwM&amp;tbnid=GLVHql78g_GDEM:&amp;ved=0CAUQjRw&amp;url=http%3A%2F%2Fwww.ecvv.com%2Fproduct%2F3973377.html&amp;ei=PsWsUYS_BoPu0gW3zIDYDQ&amp;psig=AFQjCNF8yzMA3c45iz6TLrq-zBySLbGgAw&amp;ust=137036352911216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&amp;esrc=s&amp;frm=1&amp;source=images&amp;cd=&amp;cad=rja&amp;docid=X66eQ_jvVKFsoM&amp;tbnid=GXbjVfCDJ_YsVM:&amp;ved=0CAUQjRw&amp;url=http://poemsbychhavivatwani.blogspot.com/2013/01/the-garden-of-eden-haiku.html&amp;ei=rfyhUfPJIoqq0QX7vYCwCQ&amp;psig=AFQjCNF7XMO-hv49VwWek_DBIGCqBdXsZQ&amp;ust=13696568595864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co.il/url?sa=i&amp;rct=j&amp;q=&amp;esrc=s&amp;frm=1&amp;source=images&amp;cd=&amp;cad=rja&amp;docid=jkEP4g8MfR_ysM&amp;tbnid=BlJl3GnR4dvqhM:&amp;ved=0CAUQjRw&amp;url=http://www.orgadmaps.co.il/Page8297.asp?cat=43&amp;id=14035&amp;ei=TfahUYnMC8WJ0AXoqYCYAg&amp;psig=AFQjCNHL1F3o65H0MJN5qbP-drdXVAG8XQ&amp;ust=1369655174857112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l/url?sa=i&amp;rct=j&amp;q=&amp;esrc=s&amp;frm=1&amp;source=images&amp;cd=&amp;cad=rja&amp;docid=M8DXs99TlX6vXM&amp;tbnid=e-qNn6T7Ux4AkM:&amp;ved=0CAUQjRw&amp;url=http://www.ppt.co.il/maps/new-zealand.htm&amp;ei=5B2aUYLMHY3ptQaX84GQCA&amp;psig=AFQjCNHWMI2gJ2DsN1jHK-otJcKH46OnMg&amp;ust=13691410344056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&amp;esrc=s&amp;frm=1&amp;source=images&amp;cd=&amp;cad=rja&amp;docid=3H3yFKRbqxYgJM&amp;tbnid=XVhUfRJwTpBUxM:&amp;ved=0CAUQjRw&amp;url=http://geonice.com/new-zealand-map-and-flag.html&amp;ei=8vihUa2CKvS00QWCoIGwDg&amp;psig=AFQjCNFUrIFgUM-2wst3TDxqwmY-YYP0gA&amp;ust=136965590483417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l/url?sa=i&amp;rct=j&amp;q=&amp;esrc=s&amp;frm=1&amp;source=images&amp;cd=&amp;cad=rja&amp;docid=HRxhsiTogQjYTM&amp;tbnid=xv0a3CBoAM79hM:&amp;ved=0CAUQjRw&amp;url=http://www.nationalgeographic.com/mercedesbluetec/gallery_green-earth_4.html&amp;ei=u_mhUdDSOeax0AW204GQDg&amp;psig=AFQjCNEfzxPW_HTGqKGCPIh73Xiqz2ekGA&amp;ust=136965608428947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&amp;esrc=s&amp;frm=1&amp;source=images&amp;cd=&amp;cad=rja&amp;docid=d_qMk3o3DqqO9M&amp;tbnid=XEEe5rfj7IUYwM:&amp;ved=0CAUQjRw&amp;url=http://beattiesbookblog.blogspot.com/2011/10/walks-to-waterfalls-100-new-zealand.html&amp;ei=9PuhUcmdMdGl0wWP-IG4CQ&amp;psig=AFQjCNEfzxPW_HTGqKGCPIh73Xiqz2ekGA&amp;ust=136965608428947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&amp;esrc=s&amp;frm=1&amp;source=images&amp;cd=&amp;cad=rja&amp;docid=K0-NeqgLb5xgoM&amp;tbnid=lEe3tIxxdifYpM:&amp;ved=0CAUQjRw&amp;url=http://www.rainforestproducts.info/the-rainforest/&amp;ei=QACiUfuVM4SQ0AWQ94BY&amp;psig=AFQjCNF3KZuKPdDq39-sxiPdDIFA0SdLIQ&amp;ust=1369657765926936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352928" cy="1470025"/>
          </a:xfrm>
        </p:spPr>
        <p:txBody>
          <a:bodyPr>
            <a:noAutofit/>
          </a:bodyPr>
          <a:lstStyle/>
          <a:p>
            <a:r>
              <a:rPr lang="he-IL" sz="8000" b="1" dirty="0">
                <a:cs typeface="+mn-cs"/>
              </a:rPr>
              <a:t>עֲצֵי הַחַיִּים / בָּר </a:t>
            </a:r>
            <a:r>
              <a:rPr lang="he-IL" sz="8000" b="1" dirty="0" smtClean="0">
                <a:cs typeface="+mn-cs"/>
              </a:rPr>
              <a:t>חיּון</a:t>
            </a:r>
            <a:endParaRPr lang="he-IL" sz="4800" dirty="0"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7128792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</a:rPr>
              <a:t>על פי כתבה בכתב העת "</a:t>
            </a:r>
            <a:r>
              <a:rPr lang="he-IL" sz="2800" b="1" dirty="0" err="1">
                <a:solidFill>
                  <a:schemeClr val="tx1"/>
                </a:solidFill>
              </a:rPr>
              <a:t>עינים</a:t>
            </a:r>
            <a:r>
              <a:rPr lang="he-IL" sz="2800" b="1" dirty="0">
                <a:solidFill>
                  <a:schemeClr val="tx1"/>
                </a:solidFill>
              </a:rPr>
              <a:t>" </a:t>
            </a:r>
            <a:r>
              <a:rPr lang="he-IL" sz="2800" b="1" dirty="0" err="1">
                <a:solidFill>
                  <a:schemeClr val="tx1"/>
                </a:solidFill>
              </a:rPr>
              <a:t>גליון</a:t>
            </a:r>
            <a:r>
              <a:rPr lang="he-IL" sz="2800" b="1" dirty="0">
                <a:solidFill>
                  <a:schemeClr val="tx1"/>
                </a:solidFill>
              </a:rPr>
              <a:t> 2005 ,59.  © כל הזכיות שמורות </a:t>
            </a:r>
            <a:r>
              <a:rPr lang="he-IL" sz="2800" b="1" dirty="0" err="1">
                <a:solidFill>
                  <a:schemeClr val="tx1"/>
                </a:solidFill>
              </a:rPr>
              <a:t>לעינים</a:t>
            </a:r>
            <a:r>
              <a:rPr lang="he-IL" sz="2800" b="1" dirty="0" smtClean="0">
                <a:solidFill>
                  <a:schemeClr val="tx1"/>
                </a:solidFill>
              </a:rPr>
              <a:t>".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z="1400" dirty="0" smtClean="0">
                <a:solidFill>
                  <a:schemeClr val="tx1"/>
                </a:solidFill>
              </a:rPr>
              <a:t>מצגת: פורית אברמוב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blueplanetbiomes.org/images/rainforest_location_map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1" y="1340768"/>
            <a:ext cx="8286998" cy="50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0" y="20608"/>
            <a:ext cx="9144000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מפת יערות הגשם בעולם</a:t>
            </a:r>
            <a:endParaRPr lang="he-IL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8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ict-agribioed.huji.ac.il/ictPortal/photosentesis/images/world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75633"/>
          </a:xfrm>
          <a:prstGeom prst="rect">
            <a:avLst/>
          </a:prstGeom>
          <a:noFill/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he-IL" sz="1400" dirty="0" smtClean="0">
                <a:solidFill>
                  <a:schemeClr val="tx1"/>
                </a:solidFill>
              </a:rPr>
              <a:t>מצגת: פורית אברמוב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magellanlifecoaching.com/wp-content/uploads/2012/04/Rain-For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1520" y="4911303"/>
            <a:ext cx="8755889" cy="1470025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chemeClr val="bg1"/>
                </a:solidFill>
                <a:cs typeface="+mn-cs"/>
              </a:rPr>
              <a:t>שְמָם </a:t>
            </a:r>
            <a:r>
              <a:rPr lang="he-IL" sz="4800" b="1" dirty="0">
                <a:solidFill>
                  <a:schemeClr val="bg1"/>
                </a:solidFill>
                <a:cs typeface="+mn-cs"/>
              </a:rPr>
              <a:t>ניתַן לָהֶם בִּגְלַל </a:t>
            </a:r>
            <a:r>
              <a:rPr lang="he-IL" sz="4800" b="1" dirty="0" err="1">
                <a:solidFill>
                  <a:schemeClr val="bg1"/>
                </a:solidFill>
                <a:cs typeface="+mn-cs"/>
              </a:rPr>
              <a:t>כַּמֻּיּוֹת</a:t>
            </a:r>
            <a:r>
              <a:rPr lang="he-IL" sz="4800" b="1" dirty="0">
                <a:solidFill>
                  <a:schemeClr val="bg1"/>
                </a:solidFill>
                <a:cs typeface="+mn-cs"/>
              </a:rPr>
              <a:t> הַגֶּשֶׁם האַדִּירוֹת שֶׁיּוֹרְדוֹת בָּהֶם</a:t>
            </a:r>
            <a:r>
              <a:rPr lang="he-IL" sz="4800" b="1" dirty="0" smtClean="0">
                <a:solidFill>
                  <a:schemeClr val="bg1"/>
                </a:solidFill>
                <a:cs typeface="+mn-cs"/>
              </a:rPr>
              <a:t>. </a:t>
            </a:r>
            <a:endParaRPr lang="en-US" sz="48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/>
              <a:t>מצגת: פורית אברמוב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33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leungchopan/leungchopan1203/leungchopan120300854/12985103-tropical-rainforest-landsca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" y="0"/>
            <a:ext cx="9132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0616" y="260648"/>
            <a:ext cx="8714576" cy="1470025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FFFF00"/>
                </a:solidFill>
                <a:cs typeface="+mn-cs"/>
              </a:rPr>
              <a:t>בִּזְכוּת </a:t>
            </a:r>
            <a:r>
              <a:rPr lang="he-IL" sz="4800" b="1" dirty="0">
                <a:solidFill>
                  <a:srgbClr val="FFFF00"/>
                </a:solidFill>
                <a:cs typeface="+mn-cs"/>
              </a:rPr>
              <a:t>הַגֶּשֶׁם הָרַב אַדְמַת הַיַּעַר מְכֻסָּה שְׁכָבוֹת שֶׁל צִמְחִיָּה עֲבותָה. </a:t>
            </a:r>
            <a:endParaRPr lang="en-US" sz="48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/>
              <a:t>מצגת: פורית אברמוב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23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352928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 err="1" smtClean="0">
                <a:cs typeface="+mn-cs"/>
              </a:rPr>
              <a:t>טִיַּלְתִּי</a:t>
            </a:r>
            <a:r>
              <a:rPr lang="he-IL" sz="4000" b="1" dirty="0" smtClean="0">
                <a:cs typeface="+mn-cs"/>
              </a:rPr>
              <a:t> </a:t>
            </a:r>
            <a:r>
              <a:rPr lang="he-IL" sz="4000" b="1" dirty="0">
                <a:cs typeface="+mn-cs"/>
              </a:rPr>
              <a:t>בְּיַעַר הַגֶּשֶׁם וְרָאִיתִי אֵת הַצְּמַחִים והעֵצים הַנִּפְלָאִים וְהֶאֱזַנְתִּי לַקּוֹלוֹת שֶׁל הַצִּפֳּרִים הַנֶּהְדָּרוֹת סְבִיבִי</a:t>
            </a:r>
            <a:r>
              <a:rPr lang="he-IL" sz="4000" b="1" dirty="0" smtClean="0">
                <a:cs typeface="+mn-cs"/>
              </a:rPr>
              <a:t>.</a:t>
            </a:r>
            <a:endParaRPr lang="en-US" sz="36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" name="Cucko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6081464"/>
            <a:ext cx="609600" cy="6096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168" y="4330860"/>
            <a:ext cx="1584176" cy="17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352928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800" b="1" dirty="0" err="1" smtClean="0">
                <a:cs typeface="+mn-cs"/>
              </a:rPr>
              <a:t>יָכֹלְתִּי</a:t>
            </a:r>
            <a:r>
              <a:rPr lang="he-IL" sz="4800" b="1" dirty="0" smtClean="0">
                <a:cs typeface="+mn-cs"/>
              </a:rPr>
              <a:t> </a:t>
            </a:r>
            <a:r>
              <a:rPr lang="he-IL" sz="4800" b="1" dirty="0">
                <a:cs typeface="+mn-cs"/>
              </a:rPr>
              <a:t>לְהַרְגִּישׁ אֵת הַטֶּבַע מַמָּשׁ כְּפִי שֶהָיה בִּימֵי בְּרֵאשִׁית, כִּי יַעֲרוֹת הַגֶּשֶׁם עַתִּיקִים מְאֹד.</a:t>
            </a:r>
            <a:endParaRPr lang="en-US" sz="48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chemeClr val="tx1"/>
                </a:solidFill>
              </a:rPr>
              <a:t>יַעֲרוֹת הַגֶּשֶׁם הֵם "גַּן עֵדֶן" לְבַעֲלֵי חַיִּים רַבִּים: הַטֶּמְפֶּרָטוּרָה בְּיעָרוֹת הָאֵלֶּה אֵינָהּ חַמָּה מִדַּי וְאֵינָהּ קָרָה מִדַּי, יֵשׁ בָּהֶם שֶׁפַע שֶׁל מַיִם </a:t>
            </a:r>
            <a:r>
              <a:rPr lang="he-IL" sz="4000" b="1" dirty="0" smtClean="0">
                <a:solidFill>
                  <a:schemeClr val="tx1"/>
                </a:solidFill>
              </a:rPr>
              <a:t>וּמָזוֹן.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eather.phillipmartin.info/science_air_temperatur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675"/>
            <a:ext cx="4314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ענן 4"/>
          <p:cNvSpPr/>
          <p:nvPr/>
        </p:nvSpPr>
        <p:spPr>
          <a:xfrm>
            <a:off x="1259632" y="260648"/>
            <a:ext cx="7056784" cy="3024336"/>
          </a:xfrm>
          <a:prstGeom prst="cloudCallout">
            <a:avLst>
              <a:gd name="adj1" fmla="val 2548"/>
              <a:gd name="adj2" fmla="val 64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 smtClean="0"/>
          </a:p>
          <a:p>
            <a:pPr algn="ctr"/>
            <a:r>
              <a:rPr lang="he-IL" sz="3200" b="1" dirty="0" smtClean="0"/>
              <a:t>יש לי המון אוכל! </a:t>
            </a:r>
          </a:p>
          <a:p>
            <a:pPr algn="ctr"/>
            <a:r>
              <a:rPr lang="he-IL" sz="3200" b="1" dirty="0" smtClean="0"/>
              <a:t>יש לי שפע מים!</a:t>
            </a:r>
          </a:p>
          <a:p>
            <a:pPr algn="ctr"/>
            <a:r>
              <a:rPr lang="he-IL" sz="3200" b="1" dirty="0" smtClean="0"/>
              <a:t>הטמפרטורה ביער נוחה לי: לא חם מדי ולא קר מיד.</a:t>
            </a:r>
            <a:endParaRPr lang="he-IL" sz="3200" b="1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3254970" cy="23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</a:rPr>
              <a:t>הַדְּאָגָה </a:t>
            </a:r>
            <a:r>
              <a:rPr lang="he-IL" sz="4400" b="1" dirty="0">
                <a:solidFill>
                  <a:schemeClr val="tx1"/>
                </a:solidFill>
              </a:rPr>
              <a:t>הַיְּחִידָה שֶׁל בַּעֲלֵי חַיִּים שֶׁחַיִּים בַּיַּעַר הִיא אֵיךְ לֹא לְשַׁמֵּשׁ מָזוֹן לַחַיָּה אַחֶרֶת.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ענן 4"/>
          <p:cNvSpPr/>
          <p:nvPr/>
        </p:nvSpPr>
        <p:spPr>
          <a:xfrm>
            <a:off x="3851920" y="116632"/>
            <a:ext cx="4824536" cy="2808312"/>
          </a:xfrm>
          <a:prstGeom prst="cloudCallout">
            <a:avLst>
              <a:gd name="adj1" fmla="val -40673"/>
              <a:gd name="adj2" fmla="val 78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 smtClean="0"/>
              <a:t>אני מקווה שלא יאכלו אותי!</a:t>
            </a:r>
            <a:endParaRPr lang="he-IL" sz="4800" b="1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1987" y="3933056"/>
            <a:ext cx="3254970" cy="23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276872"/>
            <a:ext cx="8928992" cy="1470025"/>
          </a:xfrm>
        </p:spPr>
        <p:txBody>
          <a:bodyPr>
            <a:noAutofit/>
          </a:bodyPr>
          <a:lstStyle/>
          <a:p>
            <a:r>
              <a:rPr lang="he-IL" sz="6000" b="1" dirty="0" err="1">
                <a:cs typeface="+mn-cs"/>
              </a:rPr>
              <a:t>כְּשֶׁטִּיַּלְתִּי</a:t>
            </a:r>
            <a:r>
              <a:rPr lang="he-IL" sz="6000" b="1" dirty="0">
                <a:cs typeface="+mn-cs"/>
              </a:rPr>
              <a:t> לִפנֵי כַּמָּה שָׁנִים בְּיעָרוֹת הַגֶּשֶׁם בְּנְיּו-זילַנְד, הִרְגַּשְׁתִּי </a:t>
            </a:r>
            <a:r>
              <a:rPr lang="he-IL" sz="6000" b="1" dirty="0" err="1">
                <a:cs typeface="+mn-cs"/>
              </a:rPr>
              <a:t>שֶׁהַתֵּאוּר</a:t>
            </a:r>
            <a:r>
              <a:rPr lang="he-IL" sz="6000" b="1" dirty="0">
                <a:cs typeface="+mn-cs"/>
              </a:rPr>
              <a:t> שֶׁל גַּן העֵדֶן בְּסֵפֶר בְּרֵאשִׁית </a:t>
            </a:r>
            <a:r>
              <a:rPr lang="he-IL" sz="6000" b="1" dirty="0" err="1">
                <a:cs typeface="+mn-cs"/>
              </a:rPr>
              <a:t>בְּוַדַּאי</a:t>
            </a:r>
            <a:r>
              <a:rPr lang="he-IL" sz="6000" b="1" dirty="0">
                <a:cs typeface="+mn-cs"/>
              </a:rPr>
              <a:t> מַתְאִים גַּם </a:t>
            </a:r>
            <a:r>
              <a:rPr lang="he-IL" sz="6000" b="1" dirty="0" smtClean="0">
                <a:cs typeface="+mn-cs"/>
              </a:rPr>
              <a:t>לַיְּעָרוֹת </a:t>
            </a:r>
            <a:r>
              <a:rPr lang="he-IL" sz="6000" b="1" dirty="0">
                <a:cs typeface="+mn-cs"/>
              </a:rPr>
              <a:t>הָאֵלֶּה.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z="1400" dirty="0" smtClean="0">
                <a:solidFill>
                  <a:schemeClr val="tx1"/>
                </a:solidFill>
              </a:rPr>
              <a:t>מצגת: פורית אברמוב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ענן 4"/>
          <p:cNvSpPr/>
          <p:nvPr/>
        </p:nvSpPr>
        <p:spPr>
          <a:xfrm>
            <a:off x="3419872" y="404664"/>
            <a:ext cx="5112568" cy="3024336"/>
          </a:xfrm>
          <a:prstGeom prst="cloudCallout">
            <a:avLst>
              <a:gd name="adj1" fmla="val -19003"/>
              <a:gd name="adj2" fmla="val 63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 smtClean="0"/>
          </a:p>
          <a:p>
            <a:pPr algn="ctr"/>
            <a:endParaRPr lang="he-IL" sz="2800" dirty="0"/>
          </a:p>
          <a:p>
            <a:pPr algn="ctr"/>
            <a:r>
              <a:rPr lang="he-IL" sz="3600" b="1" dirty="0" smtClean="0"/>
              <a:t>אני מקווה שלא אפגוש נחש!</a:t>
            </a:r>
            <a:endParaRPr lang="he-IL" sz="3600" b="1" dirty="0"/>
          </a:p>
        </p:txBody>
      </p:sp>
      <p:pic>
        <p:nvPicPr>
          <p:cNvPr id="6" name="תמונה 5" descr="mix_3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2141388" cy="1171358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64" y="3933056"/>
            <a:ext cx="3254970" cy="23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chemeClr val="tx1"/>
                </a:solidFill>
              </a:rPr>
              <a:t>יַעֲרוֹת הַגֶּשֶׁם חֲשׁוּבִים לֹא רַק מִפְּנֵי שֶׁהֵם יָפִים כָּל כָּךְ. </a:t>
            </a:r>
            <a:r>
              <a:rPr lang="he-IL" sz="4000" b="1" dirty="0" smtClean="0">
                <a:solidFill>
                  <a:schemeClr val="tx1"/>
                </a:solidFill>
              </a:rPr>
              <a:t>מְכַנים </a:t>
            </a:r>
            <a:r>
              <a:rPr lang="he-IL" sz="4000" b="1" dirty="0">
                <a:solidFill>
                  <a:schemeClr val="tx1"/>
                </a:solidFill>
              </a:rPr>
              <a:t>אוֹתָם "הָרֵאוֹת הַיְּרֻקּוֹת" שֶׁל כַּדּוּר הָאָרֶץ, כִּי הֵם עוֹזְרִים לָנוּ </a:t>
            </a:r>
            <a:r>
              <a:rPr lang="he-IL" sz="4000" b="1" dirty="0" err="1">
                <a:solidFill>
                  <a:schemeClr val="tx1"/>
                </a:solidFill>
              </a:rPr>
              <a:t>לִנְשֹׁם</a:t>
            </a:r>
            <a:r>
              <a:rPr lang="he-IL" sz="4000" b="1" dirty="0">
                <a:solidFill>
                  <a:schemeClr val="tx1"/>
                </a:solidFill>
              </a:rPr>
              <a:t>.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ommunabuilder.tapuz.co.il/UsersFolders/lung/images/565694_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312368" cy="29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leungchopan/leungchopan1203/leungchopan120300854/12985103-tropical-rainforest-landsca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" y="0"/>
            <a:ext cx="9132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29432" y="116632"/>
            <a:ext cx="8496944" cy="206308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 smtClean="0">
                <a:solidFill>
                  <a:schemeClr val="tx1"/>
                </a:solidFill>
              </a:rPr>
              <a:t>הָעֵצִים </a:t>
            </a:r>
            <a:r>
              <a:rPr lang="he-IL" sz="4000" b="1" dirty="0">
                <a:solidFill>
                  <a:schemeClr val="tx1"/>
                </a:solidFill>
              </a:rPr>
              <a:t>וְהַצְּמַחִים הָרַבִּים הַגְּדֵלִים בְּיַעֲרוֹת הַגֶּשֶׁם פּוֹלְטִים </a:t>
            </a:r>
            <a:r>
              <a:rPr lang="he-IL" sz="4000" b="1" dirty="0" err="1">
                <a:solidFill>
                  <a:schemeClr val="tx1"/>
                </a:solidFill>
              </a:rPr>
              <a:t>כַּמֻּיּוֹת</a:t>
            </a:r>
            <a:r>
              <a:rPr lang="he-IL" sz="4000" b="1" dirty="0">
                <a:solidFill>
                  <a:schemeClr val="tx1"/>
                </a:solidFill>
              </a:rPr>
              <a:t> גְּדוֹלוֹת שֶׁל חַמְצָן.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6" name="Picture 2" descr="http://www.orianit.edu-negev.gov.il/arielasd/cp/homepage/Images/1(6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84" y="2385076"/>
            <a:ext cx="3960440" cy="43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136904" cy="1487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 smtClean="0">
                <a:solidFill>
                  <a:schemeClr val="tx1"/>
                </a:solidFill>
              </a:rPr>
              <a:t>בְּנִי </a:t>
            </a:r>
            <a:r>
              <a:rPr lang="he-IL" sz="4000" b="1" dirty="0">
                <a:solidFill>
                  <a:schemeClr val="tx1"/>
                </a:solidFill>
              </a:rPr>
              <a:t>הָאָדָם וּשְׁאָר בַּעֲלֵי הַחַיִּים זְקוּקִים לְחַמְצָן כְּדֵי </a:t>
            </a:r>
            <a:r>
              <a:rPr lang="he-IL" sz="4000" b="1" dirty="0" err="1">
                <a:solidFill>
                  <a:schemeClr val="tx1"/>
                </a:solidFill>
              </a:rPr>
              <a:t>לִנְשֹׁם</a:t>
            </a:r>
            <a:r>
              <a:rPr lang="he-IL" sz="4000" b="1" dirty="0">
                <a:solidFill>
                  <a:schemeClr val="tx1"/>
                </a:solidFill>
              </a:rPr>
              <a:t>. בְּלִי חַמְצָן אִי אֶפְשָׁר לִחְיות, וּבְלִי עֵצִים וּצְמַחִים אֵין חַמְצָן.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discus.co.il/he_IL/צמחים/Images/Photosynthesi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2" t="21864" b="46747"/>
          <a:stretch/>
        </p:blipFill>
        <p:spPr bwMode="auto">
          <a:xfrm>
            <a:off x="3474720" y="3068959"/>
            <a:ext cx="3617560" cy="34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leungchopan/leungchopan1203/leungchopan120300854/12985103-tropical-rainforest-landsca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" y="0"/>
            <a:ext cx="9132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45365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800" b="1" dirty="0">
                <a:solidFill>
                  <a:srgbClr val="FF0000"/>
                </a:solidFill>
              </a:rPr>
              <a:t>וְאוּלָם, הַיּעָרוֹת הַעַתִּיקִים הָאֵלֶּה הוֹלְכִים וְנֶעֱלָמִים בְּקֶצֶב מְסַחְרֵר, וְכַיוֹם הֵם בְּסַכָּנַת הַכְחָדָה מַמָּשׁ.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leungchopan/leungchopan1203/leungchopan120300854/12985103-tropical-rainforest-landscap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" y="0"/>
            <a:ext cx="9132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7128792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>
                <a:solidFill>
                  <a:srgbClr val="FF0000"/>
                </a:solidFill>
              </a:rPr>
              <a:t>בְּכָל </a:t>
            </a:r>
            <a:r>
              <a:rPr lang="he-IL" sz="4400" b="1" dirty="0">
                <a:solidFill>
                  <a:srgbClr val="FF0000"/>
                </a:solidFill>
              </a:rPr>
              <a:t>שָׁנָה </a:t>
            </a:r>
            <a:r>
              <a:rPr lang="he-IL" sz="4400" b="1" dirty="0" smtClean="0">
                <a:solidFill>
                  <a:srgbClr val="FF0000"/>
                </a:solidFill>
              </a:rPr>
              <a:t>אוֹבֵד </a:t>
            </a:r>
            <a:r>
              <a:rPr lang="he-IL" sz="4400" b="1" dirty="0">
                <a:solidFill>
                  <a:srgbClr val="FF0000"/>
                </a:solidFill>
              </a:rPr>
              <a:t>שֶׁטַח עָצוּם שֶׁל יַעֲרוֹת גֶּשֶׁם (הַשֶּׁטַח שֶׁהוֹלֵךְ לְאִבּוּד בְּכָל שָׁנָה גָּדוֹל בְּהַרְבֵּה מִשֶּׁטַח כָּל מְדִינַת יִשְׂרָאֵל)!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00800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>
                <a:solidFill>
                  <a:srgbClr val="FF0000"/>
                </a:solidFill>
              </a:rPr>
              <a:t>בַּקֶּצֶב </a:t>
            </a:r>
            <a:r>
              <a:rPr lang="he-IL" sz="4400" b="1" dirty="0">
                <a:solidFill>
                  <a:srgbClr val="FF0000"/>
                </a:solidFill>
              </a:rPr>
              <a:t>הַזֶּה יַעֲרוֹת הַגֶּשֶׁם עֲלוּלִים לְהֵעָלֵם לְגַמְרֵי בְּתוֹךְ כַּמָּה עֲשָׂרוֹת </a:t>
            </a:r>
            <a:r>
              <a:rPr lang="he-IL" sz="4400" b="1" dirty="0" smtClean="0">
                <a:solidFill>
                  <a:srgbClr val="FF0000"/>
                </a:solidFill>
              </a:rPr>
              <a:t>שָׁנִים.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704" y="0"/>
            <a:ext cx="9144000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</a:rPr>
              <a:t>הָאֲשֵׁמִים בְּכָךְ הֵם בְּנֵי הָאָדָם. רֹב יַעֲרוֹת הַגֶּשֶׁם נִמְצָאִים בִּמְדִינוֹת עֲנִיּוֹת בִּדְרוֹם אָמֶרִיקָה, בְּאַפְרִיקָה וּבְאַסְיָה.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5" name="Picture 2" descr="https://encrypted-tbn3.google.com/images?q=tbn:ANd9GcSvirzdkQTsPmE7XKnZ-xva-eUbA9A-Sur74Ibm6kWIIwVR-Y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18" y="1628800"/>
            <a:ext cx="8796346" cy="5116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2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98984"/>
          </a:xfrm>
        </p:spPr>
        <p:txBody>
          <a:bodyPr>
            <a:noAutofit/>
          </a:bodyPr>
          <a:lstStyle/>
          <a:p>
            <a:r>
              <a:rPr lang="he-IL" sz="4000" b="1" dirty="0" smtClean="0">
                <a:solidFill>
                  <a:schemeClr val="tx1"/>
                </a:solidFill>
              </a:rPr>
              <a:t>אֲנָשִׁים </a:t>
            </a:r>
            <a:r>
              <a:rPr lang="he-IL" sz="4000" b="1" dirty="0">
                <a:solidFill>
                  <a:schemeClr val="tx1"/>
                </a:solidFill>
              </a:rPr>
              <a:t>עֲשִׁירִים מִמְּקוֹמוֹת שׁוֹנִים בָּעוֹלָם מְשַׁלְּמִים לִמְדִינוֹת אֵלֶה, כְּדֵי שֶׁיְּאַפְשְׁרוּ לָהֶם לִכְרֹת אֵת הָעֵצִים שֶׁבְּיעָרוֹת.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5" name="Picture 2" descr="http://thedesigninspiration.com/wp-content/uploads/2010/01/tree-trunk/TreeTrunk-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88438" cy="45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Picture 52" descr="http://upload.ecvv.com/upload/Product/201210/China_Copy_paper_Grammage_range_70_80g_m2_A4_A3201210241159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525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1041" name="מלבן 1040"/>
          <p:cNvSpPr/>
          <p:nvPr/>
        </p:nvSpPr>
        <p:spPr>
          <a:xfrm>
            <a:off x="827584" y="1196752"/>
            <a:ext cx="767026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בָּעֵצִים </a:t>
            </a:r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הַכְּרוּתִים מִשְׁתַּמְּשִׁים בְּעִקָּר לִיצוּר </a:t>
            </a:r>
            <a:r>
              <a:rPr lang="he-IL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רהִיטִים </a:t>
            </a:r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וּנְיָר.</a:t>
            </a:r>
            <a:endParaRPr lang="he-IL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6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7170" name="Picture 2" descr="http://3.bp.blogspot.com/-12SKsZHKZVo/UOWaNJiHOoI/AAAAAAAADU8/XL1_tzj9ypE/s1600/Garden+of+E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3.google.com/images?q=tbn:ANd9GcRFvd4x_Br0cEAz_alAWS5vHCgcf8UajrAYudzLWmeNBINdVWWz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1196752"/>
            <a:ext cx="7407182" cy="5598450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0" y="-27384"/>
            <a:ext cx="9154628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צִיוּר שׁל </a:t>
            </a:r>
            <a:r>
              <a:rPr lang="he-IL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גַּן העֵדֶן</a:t>
            </a:r>
          </a:p>
        </p:txBody>
      </p:sp>
    </p:spTree>
    <p:extLst>
      <p:ext uri="{BB962C8B-B14F-4D97-AF65-F5344CB8AC3E}">
        <p14:creationId xmlns:p14="http://schemas.microsoft.com/office/powerpoint/2010/main" val="7506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grpSp>
        <p:nvGrpSpPr>
          <p:cNvPr id="30" name="קבוצה 29"/>
          <p:cNvGrpSpPr/>
          <p:nvPr/>
        </p:nvGrpSpPr>
        <p:grpSpPr>
          <a:xfrm>
            <a:off x="107504" y="1340769"/>
            <a:ext cx="8784976" cy="5231821"/>
            <a:chOff x="-515411" y="857233"/>
            <a:chExt cx="7864906" cy="4877417"/>
          </a:xfrm>
        </p:grpSpPr>
        <p:sp>
          <p:nvSpPr>
            <p:cNvPr id="6" name="צורה חופשית 5"/>
            <p:cNvSpPr/>
            <p:nvPr/>
          </p:nvSpPr>
          <p:spPr>
            <a:xfrm>
              <a:off x="4318275" y="1898862"/>
              <a:ext cx="2922938" cy="963241"/>
            </a:xfrm>
            <a:custGeom>
              <a:avLst/>
              <a:gdLst>
                <a:gd name="connsiteX0" fmla="*/ 0 w 2922938"/>
                <a:gd name="connsiteY0" fmla="*/ 0 h 963241"/>
                <a:gd name="connsiteX1" fmla="*/ 2922938 w 2922938"/>
                <a:gd name="connsiteY1" fmla="*/ 0 h 963241"/>
                <a:gd name="connsiteX2" fmla="*/ 2922938 w 2922938"/>
                <a:gd name="connsiteY2" fmla="*/ 963241 h 963241"/>
                <a:gd name="connsiteX3" fmla="*/ 0 w 2922938"/>
                <a:gd name="connsiteY3" fmla="*/ 963241 h 963241"/>
                <a:gd name="connsiteX4" fmla="*/ 0 w 2922938"/>
                <a:gd name="connsiteY4" fmla="*/ 0 h 9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2938" h="963241">
                  <a:moveTo>
                    <a:pt x="0" y="0"/>
                  </a:moveTo>
                  <a:lnTo>
                    <a:pt x="2922938" y="0"/>
                  </a:lnTo>
                  <a:lnTo>
                    <a:pt x="2922938" y="963241"/>
                  </a:lnTo>
                  <a:lnTo>
                    <a:pt x="0" y="9632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4400" b="1" kern="1200" dirty="0" smtClean="0"/>
                <a:t>הכחדת </a:t>
              </a:r>
              <a:r>
                <a:rPr lang="he-IL" sz="4400" b="1" kern="1200" dirty="0" smtClean="0"/>
                <a:t>הַיְּעָרוֹת</a:t>
              </a:r>
              <a:endParaRPr lang="he-IL" sz="4400" b="1" kern="1200" dirty="0"/>
            </a:p>
          </p:txBody>
        </p:sp>
        <p:sp>
          <p:nvSpPr>
            <p:cNvPr id="7" name="צורה חופשית 6"/>
            <p:cNvSpPr/>
            <p:nvPr/>
          </p:nvSpPr>
          <p:spPr>
            <a:xfrm>
              <a:off x="4318275" y="3930006"/>
              <a:ext cx="2922938" cy="1804644"/>
            </a:xfrm>
            <a:custGeom>
              <a:avLst/>
              <a:gdLst>
                <a:gd name="connsiteX0" fmla="*/ 0 w 2922938"/>
                <a:gd name="connsiteY0" fmla="*/ 0 h 1804644"/>
                <a:gd name="connsiteX1" fmla="*/ 2922938 w 2922938"/>
                <a:gd name="connsiteY1" fmla="*/ 0 h 1804644"/>
                <a:gd name="connsiteX2" fmla="*/ 2922938 w 2922938"/>
                <a:gd name="connsiteY2" fmla="*/ 1804644 h 1804644"/>
                <a:gd name="connsiteX3" fmla="*/ 0 w 2922938"/>
                <a:gd name="connsiteY3" fmla="*/ 1804644 h 1804644"/>
                <a:gd name="connsiteX4" fmla="*/ 0 w 2922938"/>
                <a:gd name="connsiteY4" fmla="*/ 0 h 180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2938" h="1804644">
                  <a:moveTo>
                    <a:pt x="0" y="0"/>
                  </a:moveTo>
                  <a:lnTo>
                    <a:pt x="2922938" y="0"/>
                  </a:lnTo>
                  <a:lnTo>
                    <a:pt x="2922938" y="1804644"/>
                  </a:lnTo>
                  <a:lnTo>
                    <a:pt x="0" y="18046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6500" kern="1200"/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4314954" y="1605904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אליפסה 8"/>
            <p:cNvSpPr/>
            <p:nvPr/>
          </p:nvSpPr>
          <p:spPr>
            <a:xfrm>
              <a:off x="4477708" y="1280395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"/>
                <a:satOff val="2212"/>
                <a:lumOff val="479"/>
                <a:alphaOff val="0"/>
              </a:schemeClr>
            </a:fillRef>
            <a:effectRef idx="0">
              <a:schemeClr val="accent5">
                <a:hueOff val="-551882"/>
                <a:satOff val="2212"/>
                <a:lumOff val="4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אליפסה 9"/>
            <p:cNvSpPr/>
            <p:nvPr/>
          </p:nvSpPr>
          <p:spPr>
            <a:xfrm>
              <a:off x="4868319" y="1345497"/>
              <a:ext cx="365367" cy="3653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0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אליפסה 10"/>
            <p:cNvSpPr/>
            <p:nvPr/>
          </p:nvSpPr>
          <p:spPr>
            <a:xfrm>
              <a:off x="5193828" y="987437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55646"/>
                <a:satOff val="6635"/>
                <a:lumOff val="1438"/>
                <a:alphaOff val="0"/>
              </a:schemeClr>
            </a:fillRef>
            <a:effectRef idx="0">
              <a:schemeClr val="accent5">
                <a:hueOff val="-1655646"/>
                <a:satOff val="6635"/>
                <a:lumOff val="14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אליפסה 11"/>
            <p:cNvSpPr/>
            <p:nvPr/>
          </p:nvSpPr>
          <p:spPr>
            <a:xfrm>
              <a:off x="5616990" y="857233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07528"/>
                <a:satOff val="8847"/>
                <a:lumOff val="1917"/>
                <a:alphaOff val="0"/>
              </a:schemeClr>
            </a:fillRef>
            <a:effectRef idx="0">
              <a:schemeClr val="accent5">
                <a:hueOff val="-2207528"/>
                <a:satOff val="8847"/>
                <a:lumOff val="19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אליפסה 12"/>
            <p:cNvSpPr/>
            <p:nvPr/>
          </p:nvSpPr>
          <p:spPr>
            <a:xfrm>
              <a:off x="6137804" y="1085089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759410"/>
                <a:satOff val="11059"/>
                <a:lumOff val="2397"/>
                <a:alphaOff val="0"/>
              </a:schemeClr>
            </a:fillRef>
            <a:effectRef idx="0">
              <a:schemeClr val="accent5">
                <a:hueOff val="-2759410"/>
                <a:satOff val="11059"/>
                <a:lumOff val="23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אליפסה 13"/>
            <p:cNvSpPr/>
            <p:nvPr/>
          </p:nvSpPr>
          <p:spPr>
            <a:xfrm>
              <a:off x="6463313" y="1247844"/>
              <a:ext cx="365367" cy="3653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אליפסה 14"/>
            <p:cNvSpPr/>
            <p:nvPr/>
          </p:nvSpPr>
          <p:spPr>
            <a:xfrm>
              <a:off x="6919026" y="1605904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863174"/>
                <a:satOff val="15482"/>
                <a:lumOff val="3355"/>
                <a:alphaOff val="0"/>
              </a:schemeClr>
            </a:fillRef>
            <a:effectRef idx="0">
              <a:schemeClr val="accent5">
                <a:hueOff val="-3863174"/>
                <a:satOff val="15482"/>
                <a:lumOff val="33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אליפסה 15"/>
            <p:cNvSpPr/>
            <p:nvPr/>
          </p:nvSpPr>
          <p:spPr>
            <a:xfrm>
              <a:off x="7114331" y="1963964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0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אליפסה 16"/>
            <p:cNvSpPr/>
            <p:nvPr/>
          </p:nvSpPr>
          <p:spPr>
            <a:xfrm>
              <a:off x="5421684" y="1280395"/>
              <a:ext cx="597873" cy="5978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אליפסה 17"/>
            <p:cNvSpPr/>
            <p:nvPr/>
          </p:nvSpPr>
          <p:spPr>
            <a:xfrm>
              <a:off x="4152199" y="2517329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0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אליפסה 18"/>
            <p:cNvSpPr/>
            <p:nvPr/>
          </p:nvSpPr>
          <p:spPr>
            <a:xfrm>
              <a:off x="4347504" y="2810287"/>
              <a:ext cx="365367" cy="3653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070702"/>
                <a:satOff val="24329"/>
                <a:lumOff val="5273"/>
                <a:alphaOff val="0"/>
              </a:schemeClr>
            </a:fillRef>
            <a:effectRef idx="0">
              <a:schemeClr val="accent5">
                <a:hueOff val="-6070702"/>
                <a:satOff val="24329"/>
                <a:lumOff val="52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אליפסה 19"/>
            <p:cNvSpPr/>
            <p:nvPr/>
          </p:nvSpPr>
          <p:spPr>
            <a:xfrm>
              <a:off x="4835768" y="3070695"/>
              <a:ext cx="531443" cy="5314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אליפסה 20"/>
            <p:cNvSpPr/>
            <p:nvPr/>
          </p:nvSpPr>
          <p:spPr>
            <a:xfrm>
              <a:off x="5519337" y="3493856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174466"/>
                <a:satOff val="28752"/>
                <a:lumOff val="6231"/>
                <a:alphaOff val="0"/>
              </a:schemeClr>
            </a:fillRef>
            <a:effectRef idx="0">
              <a:schemeClr val="accent5">
                <a:hueOff val="-7174466"/>
                <a:satOff val="28752"/>
                <a:lumOff val="62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אליפסה 21"/>
            <p:cNvSpPr/>
            <p:nvPr/>
          </p:nvSpPr>
          <p:spPr>
            <a:xfrm>
              <a:off x="5649541" y="3070695"/>
              <a:ext cx="365367" cy="3653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726349"/>
                <a:satOff val="30964"/>
                <a:lumOff val="6711"/>
                <a:alphaOff val="0"/>
              </a:schemeClr>
            </a:fillRef>
            <a:effectRef idx="0">
              <a:schemeClr val="accent5">
                <a:hueOff val="-7726349"/>
                <a:satOff val="30964"/>
                <a:lumOff val="67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אליפסה 22"/>
            <p:cNvSpPr/>
            <p:nvPr/>
          </p:nvSpPr>
          <p:spPr>
            <a:xfrm>
              <a:off x="5975050" y="3526407"/>
              <a:ext cx="232506" cy="2325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278230"/>
                <a:satOff val="33176"/>
                <a:lumOff val="7190"/>
                <a:alphaOff val="0"/>
              </a:schemeClr>
            </a:fillRef>
            <a:effectRef idx="0">
              <a:schemeClr val="accent5">
                <a:hueOff val="-8278230"/>
                <a:satOff val="33176"/>
                <a:lumOff val="71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אליפסה 23"/>
            <p:cNvSpPr/>
            <p:nvPr/>
          </p:nvSpPr>
          <p:spPr>
            <a:xfrm>
              <a:off x="6268008" y="3005593"/>
              <a:ext cx="531443" cy="5314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0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אליפסה 24"/>
            <p:cNvSpPr/>
            <p:nvPr/>
          </p:nvSpPr>
          <p:spPr>
            <a:xfrm>
              <a:off x="6984128" y="2875389"/>
              <a:ext cx="365367" cy="3653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381994"/>
                <a:satOff val="37599"/>
                <a:lumOff val="8149"/>
                <a:alphaOff val="0"/>
              </a:schemeClr>
            </a:fillRef>
            <a:effectRef idx="0">
              <a:schemeClr val="accent5">
                <a:hueOff val="-9381994"/>
                <a:satOff val="37599"/>
                <a:lumOff val="81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סוגר זוויתי 25"/>
            <p:cNvSpPr/>
            <p:nvPr/>
          </p:nvSpPr>
          <p:spPr>
            <a:xfrm rot="10800000">
              <a:off x="2195736" y="1356215"/>
              <a:ext cx="1073031" cy="2048534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סוגר זוויתי 26"/>
            <p:cNvSpPr/>
            <p:nvPr/>
          </p:nvSpPr>
          <p:spPr>
            <a:xfrm rot="10800000">
              <a:off x="2982456" y="1303574"/>
              <a:ext cx="1073031" cy="2048534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צורה חופשית 27"/>
            <p:cNvSpPr/>
            <p:nvPr/>
          </p:nvSpPr>
          <p:spPr>
            <a:xfrm>
              <a:off x="-515411" y="973486"/>
              <a:ext cx="2646680" cy="2591963"/>
            </a:xfrm>
            <a:custGeom>
              <a:avLst/>
              <a:gdLst>
                <a:gd name="connsiteX0" fmla="*/ 0 w 2487482"/>
                <a:gd name="connsiteY0" fmla="*/ 1243741 h 2487482"/>
                <a:gd name="connsiteX1" fmla="*/ 1243741 w 2487482"/>
                <a:gd name="connsiteY1" fmla="*/ 0 h 2487482"/>
                <a:gd name="connsiteX2" fmla="*/ 2487482 w 2487482"/>
                <a:gd name="connsiteY2" fmla="*/ 1243741 h 2487482"/>
                <a:gd name="connsiteX3" fmla="*/ 1243741 w 2487482"/>
                <a:gd name="connsiteY3" fmla="*/ 2487482 h 2487482"/>
                <a:gd name="connsiteX4" fmla="*/ 0 w 2487482"/>
                <a:gd name="connsiteY4" fmla="*/ 1243741 h 248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7482" h="2487482">
                  <a:moveTo>
                    <a:pt x="0" y="1243741"/>
                  </a:moveTo>
                  <a:cubicBezTo>
                    <a:pt x="0" y="556842"/>
                    <a:pt x="556842" y="0"/>
                    <a:pt x="1243741" y="0"/>
                  </a:cubicBezTo>
                  <a:cubicBezTo>
                    <a:pt x="1930640" y="0"/>
                    <a:pt x="2487482" y="556842"/>
                    <a:pt x="2487482" y="1243741"/>
                  </a:cubicBezTo>
                  <a:cubicBezTo>
                    <a:pt x="2487482" y="1930640"/>
                    <a:pt x="1930640" y="2487482"/>
                    <a:pt x="1243741" y="2487482"/>
                  </a:cubicBezTo>
                  <a:cubicBezTo>
                    <a:pt x="556842" y="2487482"/>
                    <a:pt x="0" y="1930640"/>
                    <a:pt x="0" y="124374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283" tIns="364283" rIns="364283" bIns="364283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3600" b="1" kern="1200" dirty="0" smtClean="0"/>
                <a:t>פְּגִיעָה בְּבַעֲלֵי חַיִּים  </a:t>
              </a:r>
              <a:r>
                <a:rPr lang="he-IL" sz="3600" b="1" kern="1200" dirty="0" smtClean="0"/>
                <a:t>ובצְמַחִים.</a:t>
              </a:r>
              <a:endParaRPr lang="he-IL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78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36904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800" b="1" dirty="0">
                <a:solidFill>
                  <a:srgbClr val="C00000"/>
                </a:solidFill>
              </a:rPr>
              <a:t>יַחַד עִם הַיּעָרוֹת נִכְחָדים בְּכָל שָׁנָה גַּם עֶשְׂרוֹת אַלְפֵי מִינִים שֶׁל בַּעֲלֵי חַיִּים וְשֶׁל צְמַחִים שֶׁגְּדֵלִים בָּהֶם. זֹאת פְּגִיעָה חֲמוּרָה בַּטֶּבַע.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2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oogle.com/images?q=tbn:ANd9GcTIu-skcgG-GkaX9Ww7fIm5Q1fTFcIom3NO5uH_e-Fu88NgYi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082" y="1688584"/>
            <a:ext cx="5503836" cy="4392488"/>
          </a:xfrm>
          <a:prstGeom prst="rect">
            <a:avLst/>
          </a:prstGeom>
          <a:noFill/>
        </p:spPr>
      </p:pic>
      <p:pic>
        <p:nvPicPr>
          <p:cNvPr id="19460" name="Picture 4" descr="https://encrypted-tbn1.google.com/images?q=tbn:ANd9GcT1BBeL2TQ-kvhLQp7w7JLOqlQw5BdtHlRxeURWHDa30AIP_k5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564904"/>
            <a:ext cx="1895475" cy="2409826"/>
          </a:xfrm>
          <a:prstGeom prst="rect">
            <a:avLst/>
          </a:prstGeom>
          <a:noFill/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כותרת משנה 2"/>
          <p:cNvSpPr txBox="1">
            <a:spLocks/>
          </p:cNvSpPr>
          <p:nvPr/>
        </p:nvSpPr>
        <p:spPr>
          <a:xfrm>
            <a:off x="0" y="332656"/>
            <a:ext cx="9144000" cy="119898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he-IL" sz="4000" b="1" dirty="0" smtClean="0"/>
              <a:t>הרס הַיּעָרוֹת פוגע בעצלנים בדרום אמריקה.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078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136904" cy="1198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4800" b="1" dirty="0" smtClean="0">
                <a:solidFill>
                  <a:srgbClr val="C00000"/>
                </a:solidFill>
              </a:rPr>
              <a:t>בְּנֵי </a:t>
            </a:r>
            <a:r>
              <a:rPr lang="he-IL" sz="4800" b="1" dirty="0">
                <a:solidFill>
                  <a:srgbClr val="C00000"/>
                </a:solidFill>
              </a:rPr>
              <a:t>הָאָדָם גּוֹרְמִים עָוֶול לְבַעֲלִי הַחַיִּים וְלַצְּמַחִים, וּבְכָךְ הֵם גּוֹרְמִים נֶזֶק לָעוֹלָם כֻּלּוֹ וּלְעַצְמָם.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9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z="1400" dirty="0" smtClean="0">
                <a:solidFill>
                  <a:schemeClr val="tx1"/>
                </a:solidFill>
              </a:rPr>
              <a:t>מצגת: פורית אברמוב</a:t>
            </a:r>
            <a:endParaRPr lang="he-IL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orgadmaps.co.il/Data/222201_worldh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12826" r="3498" b="13501"/>
          <a:stretch/>
        </p:blipFill>
        <p:spPr bwMode="auto">
          <a:xfrm>
            <a:off x="34146" y="831384"/>
            <a:ext cx="912313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243760070"/>
              </p:ext>
            </p:extLst>
          </p:nvPr>
        </p:nvGraphicFramePr>
        <p:xfrm>
          <a:off x="7001721" y="4797152"/>
          <a:ext cx="1602727" cy="165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62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ppt.co.il/images/newze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795"/>
            <a:ext cx="4248472" cy="60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5364088" y="404664"/>
            <a:ext cx="3353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נְיוּ-זִילַנְד</a:t>
            </a:r>
          </a:p>
        </p:txBody>
      </p:sp>
    </p:spTree>
    <p:extLst>
      <p:ext uri="{BB962C8B-B14F-4D97-AF65-F5344CB8AC3E}">
        <p14:creationId xmlns:p14="http://schemas.microsoft.com/office/powerpoint/2010/main" val="21262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מצגת: פורית אברמוב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geonice.com/wp-content/uploads/2013/04/new-zealand-map-and-flag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710"/>
            <a:ext cx="9144000" cy="57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tionalgeographic.com/mercedesbluetec/images/gallery-green-earth/image_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9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4280" y="188640"/>
            <a:ext cx="91440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e-IL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יְעָרוֹת </a:t>
            </a:r>
            <a:r>
              <a:rPr lang="he-IL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הַגֶּשֶׁם </a:t>
            </a:r>
            <a:r>
              <a:rPr lang="he-IL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בְּנְיּו-זילַנְד</a:t>
            </a:r>
            <a:endParaRPr lang="he-IL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6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pic>
        <p:nvPicPr>
          <p:cNvPr id="5122" name="Picture 2" descr="http://3.bp.blogspot.com/-htDLxOlmVVU/TpnQqQtKhAI/AAAAAAAApKE/rVqYNwYO1f0/s1600/Walks+to+Waterfall+-+Lower+Waipohatu+cropped+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-35848" y="4983311"/>
            <a:ext cx="9179848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יְעָרוֹת הַגֶּשֶׁם בְּנְיּו-זילַנְד</a:t>
            </a:r>
            <a:endParaRPr lang="he-IL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3.gstatic.com/images?q=tbn:ANd9GcSN4at7Abhc7OhRFQ2hqk3h5c1LReDiEFgndflDqOQQcKpR1c6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"/>
            <a:ext cx="9128800" cy="684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4725144"/>
            <a:ext cx="8507992" cy="1758057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he-IL" sz="4000" b="1" dirty="0" smtClean="0">
                <a:cs typeface="+mn-cs"/>
              </a:rPr>
              <a:t>יַעֲרוֹת </a:t>
            </a:r>
            <a:r>
              <a:rPr lang="he-IL" sz="4000" b="1" dirty="0">
                <a:cs typeface="+mn-cs"/>
              </a:rPr>
              <a:t>הַגֶּשֶׁם הֵם שִׁטְחֵי אֲדָמָה גְּדוֹלִים, שֶׁעֵצִים גְּדֵלִים בָּהֶם בִּצְפִיפוּת וּלְגֹבַהּ שֶׁל כִּשְׁמוֹנִים מֶטְרִים. </a:t>
            </a:r>
            <a:endParaRPr lang="en-US" sz="4000" b="1" dirty="0">
              <a:cs typeface="+mn-cs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/>
              <a:t>מצגת: פורית אברמוב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36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התאמה אישית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545</Words>
  <Application>Microsoft Office PowerPoint</Application>
  <PresentationFormat>‫הצגה על המסך (4:3)</PresentationFormat>
  <Paragraphs>71</Paragraphs>
  <Slides>33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4" baseType="lpstr">
      <vt:lpstr>ערכת נושא Office</vt:lpstr>
      <vt:lpstr>עֲצֵי הַחַיִּים / בָּר חיּון</vt:lpstr>
      <vt:lpstr>כְּשֶׁטִּיַּלְתִּי לִפנֵי כַּמָּה שָׁנִים בְּיעָרוֹת הַגֶּשֶׁם בְּנְיּו-זילַנְד, הִרְגַּשְׁתִּי שֶׁהַתֵּאוּר שֶׁל גַּן העֵדֶן בְּסֵפֶר בְּרֵאשִׁית בְּוַדַּאי מַתְאִים גַּם לַיְּעָרוֹת הָאֵלֶּה.</vt:lpstr>
      <vt:lpstr>מצגת של PowerPoint</vt:lpstr>
      <vt:lpstr>מצגת של PowerPoint</vt:lpstr>
      <vt:lpstr>מצגת של PowerPoint</vt:lpstr>
      <vt:lpstr>מצגת של PowerPoint</vt:lpstr>
      <vt:lpstr>יְעָרוֹת הַגֶּשֶׁם בְּנְיּו-זילַנְד</vt:lpstr>
      <vt:lpstr>מצגת של PowerPoint</vt:lpstr>
      <vt:lpstr>יַעֲרוֹת הַגֶּשֶׁם הֵם שִׁטְחֵי אֲדָמָה גְּדוֹלִים, שֶׁעֵצִים גְּדֵלִים בָּהֶם בִּצְפִיפוּת וּלְגֹבַהּ שֶׁל כִּשְׁמוֹנִים מֶטְרִים. </vt:lpstr>
      <vt:lpstr>מצגת של PowerPoint</vt:lpstr>
      <vt:lpstr>מצגת של PowerPoint</vt:lpstr>
      <vt:lpstr>שְמָם ניתַן לָהֶם בִּגְלַל כַּמֻּיּוֹת הַגֶּשֶׁם האַדִּירוֹת שֶׁיּוֹרְדוֹת בָּהֶם. </vt:lpstr>
      <vt:lpstr>בִּזְכוּת הַגֶּשֶׁם הָרַב אַדְמַת הַיַּעַר מְכֻסָּה שְׁכָבוֹת שֶׁל צִמְחִיָּה עֲבותָה. </vt:lpstr>
      <vt:lpstr>טִיַּלְתִּי בְּיַעַר הַגֶּשֶׁם וְרָאִיתִי אֵת הַצְּמַחִים והעֵצים הַנִּפְלָאִים וְהֶאֱזַנְתִּי לַקּוֹלוֹת שֶׁל הַצִּפֳּרִים הַנֶּהְדָּרוֹת סְבִיבִי.</vt:lpstr>
      <vt:lpstr>יָכֹלְתִּי לְהַרְגִּישׁ אֵת הַטֶּבַע מַמָּשׁ כְּפִי שֶהָיה בִּימֵי בְּרֵאשִׁית, כִּי יַעֲרוֹת הַגֶּשֶׁם עַתִּיקִים מְאֹד.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PURIT</dc:creator>
  <cp:lastModifiedBy>PURIT</cp:lastModifiedBy>
  <cp:revision>89</cp:revision>
  <dcterms:created xsi:type="dcterms:W3CDTF">2013-05-26T11:25:30Z</dcterms:created>
  <dcterms:modified xsi:type="dcterms:W3CDTF">2013-06-03T19:44:48Z</dcterms:modified>
</cp:coreProperties>
</file>